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258" r:id="rId3"/>
    <p:sldId id="300" r:id="rId4"/>
    <p:sldId id="266" r:id="rId5"/>
    <p:sldId id="270" r:id="rId6"/>
    <p:sldId id="267" r:id="rId7"/>
    <p:sldId id="271" r:id="rId8"/>
    <p:sldId id="259" r:id="rId9"/>
    <p:sldId id="268" r:id="rId10"/>
    <p:sldId id="276" r:id="rId11"/>
    <p:sldId id="269" r:id="rId12"/>
    <p:sldId id="265" r:id="rId13"/>
    <p:sldId id="260" r:id="rId14"/>
    <p:sldId id="273" r:id="rId15"/>
    <p:sldId id="280" r:id="rId16"/>
    <p:sldId id="281" r:id="rId17"/>
    <p:sldId id="274" r:id="rId18"/>
    <p:sldId id="277" r:id="rId19"/>
    <p:sldId id="275" r:id="rId20"/>
    <p:sldId id="287" r:id="rId21"/>
    <p:sldId id="279" r:id="rId22"/>
    <p:sldId id="282" r:id="rId23"/>
    <p:sldId id="283" r:id="rId24"/>
    <p:sldId id="288" r:id="rId25"/>
    <p:sldId id="304" r:id="rId26"/>
    <p:sldId id="298" r:id="rId27"/>
    <p:sldId id="301" r:id="rId28"/>
    <p:sldId id="303" r:id="rId29"/>
    <p:sldId id="295" r:id="rId30"/>
    <p:sldId id="292" r:id="rId31"/>
    <p:sldId id="262" r:id="rId32"/>
    <p:sldId id="263" r:id="rId33"/>
    <p:sldId id="264" r:id="rId34"/>
    <p:sldId id="286" r:id="rId35"/>
    <p:sldId id="3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9"/>
    <p:restoredTop sz="74110"/>
  </p:normalViewPr>
  <p:slideViewPr>
    <p:cSldViewPr snapToGrid="0" snapToObjects="1">
      <p:cViewPr varScale="1">
        <p:scale>
          <a:sx n="92" d="100"/>
          <a:sy n="92" d="100"/>
        </p:scale>
        <p:origin x="19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568E2B-BF93-5C4A-ABC4-23A2D98F57AF}" type="datetimeFigureOut">
              <a:rPr lang="en-US" smtClean="0"/>
              <a:t>8/24/25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40E11-ACE7-BD42-A224-5AB1F561DB5A}" type="slidenum">
              <a:rPr lang="en-US" smtClean="0"/>
              <a:t>‹#›</a:t>
            </a:fld>
            <a:endParaRPr lang="en-US"/>
          </a:p>
        </p:txBody>
      </p:sp>
    </p:spTree>
    <p:extLst>
      <p:ext uri="{BB962C8B-B14F-4D97-AF65-F5344CB8AC3E}">
        <p14:creationId xmlns:p14="http://schemas.microsoft.com/office/powerpoint/2010/main" val="70272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Legend for highlighted text in this document: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Yellow highlights: for facilitators to adjust.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Green highlights: if relevant, otherwise could be deleted. Maybe require facilitators to adjust if kept.</a:t>
            </a:r>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a:t>
            </a:fld>
            <a:endParaRPr lang="en-US"/>
          </a:p>
        </p:txBody>
      </p:sp>
    </p:spTree>
    <p:extLst>
      <p:ext uri="{BB962C8B-B14F-4D97-AF65-F5344CB8AC3E}">
        <p14:creationId xmlns:p14="http://schemas.microsoft.com/office/powerpoint/2010/main" val="456029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go with themes of the class.</a:t>
            </a:r>
          </a:p>
          <a:p>
            <a:endParaRPr lang="en-US" dirty="0"/>
          </a:p>
          <a:p>
            <a:pPr marL="228600" indent="-228600">
              <a:buAutoNum type="arabicParenR"/>
            </a:pPr>
            <a:r>
              <a:rPr lang="en-US" dirty="0"/>
              <a:t>Conceptual knowledge: what do you know about animals that can transfer?</a:t>
            </a:r>
          </a:p>
          <a:p>
            <a:pPr marL="228600" indent="-228600">
              <a:buAutoNum type="arabicParenR"/>
            </a:pPr>
            <a:r>
              <a:rPr lang="en-US" dirty="0"/>
              <a:t>Prior knowledge from first language: do you know that word in your first language? Here is what it is in English</a:t>
            </a:r>
          </a:p>
          <a:p>
            <a:pPr marL="228600" indent="-228600">
              <a:buAutoNum type="arabicParenR"/>
            </a:pPr>
            <a:r>
              <a:rPr lang="en-US" dirty="0"/>
              <a:t>What you learned in school. Not just what your teacher said and you repeat it. Communicative language. Learning how to have a conversation not just individual words. “How are you?” you can say more than just “I am fine” but “I am happy” etc. Teacher could also change the prompt “How was your day?”</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15</a:t>
            </a:fld>
            <a:endParaRPr lang="en-US" dirty="0"/>
          </a:p>
        </p:txBody>
      </p:sp>
    </p:spTree>
    <p:extLst>
      <p:ext uri="{BB962C8B-B14F-4D97-AF65-F5344CB8AC3E}">
        <p14:creationId xmlns:p14="http://schemas.microsoft.com/office/powerpoint/2010/main" val="4277749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word like ‘like’ you might want to rely on translation (in the language you speak at home this word is…). Build on prior knowledge.</a:t>
            </a:r>
          </a:p>
          <a:p>
            <a:endParaRPr lang="en-US" dirty="0"/>
          </a:p>
          <a:p>
            <a:r>
              <a:rPr lang="en-US" dirty="0"/>
              <a:t>Everyone’s idea of ‘delicious’ might be different. Some might associate with cake, while others might be pizza, or another </a:t>
            </a:r>
            <a:r>
              <a:rPr lang="en-US" dirty="0" err="1"/>
              <a:t>favourite</a:t>
            </a:r>
            <a:r>
              <a:rPr lang="en-US" dirty="0"/>
              <a:t> food.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 back to animals: can teach animals and categories. Then teach a harder words like Habitat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words (curriculum). What are the new words for </a:t>
            </a:r>
            <a:r>
              <a:rPr lang="en-US" b="1" dirty="0"/>
              <a:t>your</a:t>
            </a:r>
            <a:r>
              <a:rPr lang="en-US" dirty="0"/>
              <a:t> class.</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16</a:t>
            </a:fld>
            <a:endParaRPr lang="en-US" dirty="0"/>
          </a:p>
        </p:txBody>
      </p:sp>
    </p:spTree>
    <p:extLst>
      <p:ext uri="{BB962C8B-B14F-4D97-AF65-F5344CB8AC3E}">
        <p14:creationId xmlns:p14="http://schemas.microsoft.com/office/powerpoint/2010/main" val="1933124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18</a:t>
            </a:fld>
            <a:endParaRPr lang="en-US"/>
          </a:p>
        </p:txBody>
      </p:sp>
    </p:spTree>
    <p:extLst>
      <p:ext uri="{BB962C8B-B14F-4D97-AF65-F5344CB8AC3E}">
        <p14:creationId xmlns:p14="http://schemas.microsoft.com/office/powerpoint/2010/main" val="3683856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19</a:t>
            </a:fld>
            <a:endParaRPr lang="en-US" dirty="0"/>
          </a:p>
        </p:txBody>
      </p:sp>
    </p:spTree>
    <p:extLst>
      <p:ext uri="{BB962C8B-B14F-4D97-AF65-F5344CB8AC3E}">
        <p14:creationId xmlns:p14="http://schemas.microsoft.com/office/powerpoint/2010/main" val="2911742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Depending on the timing, you might want to demo one of these activities. Teachers should explore on their own later.</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20</a:t>
            </a:fld>
            <a:endParaRPr lang="en-US" dirty="0"/>
          </a:p>
        </p:txBody>
      </p:sp>
    </p:spTree>
    <p:extLst>
      <p:ext uri="{BB962C8B-B14F-4D97-AF65-F5344CB8AC3E}">
        <p14:creationId xmlns:p14="http://schemas.microsoft.com/office/powerpoint/2010/main" val="3052343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Reread but only want to do that now and then. Doing this all the time takes too long.</a:t>
            </a:r>
          </a:p>
          <a:p>
            <a:pPr marL="0" indent="0">
              <a:buNone/>
            </a:pPr>
            <a:r>
              <a:rPr lang="en-US" dirty="0"/>
              <a:t>Judge how hard a passage for the children. If they have to reread everything then it is too hard. Don’t leave it too long – check frequently at first.</a:t>
            </a:r>
          </a:p>
          <a:p>
            <a:pPr marL="0" indent="0">
              <a:buNone/>
            </a:pPr>
            <a:endParaRPr lang="en-US" dirty="0"/>
          </a:p>
          <a:p>
            <a:pPr marL="0" indent="0">
              <a:buNone/>
            </a:pPr>
            <a:r>
              <a:rPr lang="en-US" dirty="0"/>
              <a:t>Sentence, passage, page, chapter: build.</a:t>
            </a:r>
          </a:p>
          <a:p>
            <a:pPr marL="0" indent="0">
              <a:buNone/>
            </a:pPr>
            <a:r>
              <a:rPr lang="en-US" dirty="0"/>
              <a:t>Learners can get it from each other too. It may happen more often in larger classes.</a:t>
            </a:r>
          </a:p>
          <a:p>
            <a:pPr marL="0" indent="0">
              <a:buNone/>
            </a:pPr>
            <a:r>
              <a:rPr lang="en-US" dirty="0"/>
              <a:t>Maybe no one knows, so they put up their hand for help. The teacher could stop and explain to the whole class – if there is a whole group that doesn’t understand, chances are more learners in the class don’t know as well.</a:t>
            </a:r>
          </a:p>
          <a:p>
            <a:pPr marL="0" indent="0">
              <a:buNone/>
            </a:pPr>
            <a:endParaRPr lang="en-US" dirty="0"/>
          </a:p>
          <a:p>
            <a:pPr marL="0" indent="0">
              <a:buNone/>
            </a:pPr>
            <a:r>
              <a:rPr lang="en-US" dirty="0"/>
              <a:t>Don’t wait until the end. Jump in as soon as you realize children may not understand the story/vocabulary. “Oh, this is a tricky word. What do you think X means?” some learners may volunteer to answer, but if no one does the teacher can provide the definition.</a:t>
            </a:r>
          </a:p>
          <a:p>
            <a:pPr marL="0" indent="0">
              <a:buNone/>
            </a:pPr>
            <a:endParaRPr lang="en-US" dirty="0"/>
          </a:p>
          <a:p>
            <a:pPr marL="0" indent="0">
              <a:buNone/>
            </a:pPr>
            <a:r>
              <a:rPr lang="en-US" dirty="0"/>
              <a:t>Framing at the beginning also helps them understand how to put it together. </a:t>
            </a:r>
            <a:r>
              <a:rPr lang="en-US" dirty="0" err="1"/>
              <a:t>Bookened</a:t>
            </a:r>
            <a:r>
              <a:rPr lang="en-US" dirty="0"/>
              <a:t>: framing at beginning, and checking at end.</a:t>
            </a:r>
          </a:p>
        </p:txBody>
      </p:sp>
      <p:sp>
        <p:nvSpPr>
          <p:cNvPr id="4" name="Slide Number Placeholder 3"/>
          <p:cNvSpPr>
            <a:spLocks noGrp="1"/>
          </p:cNvSpPr>
          <p:nvPr>
            <p:ph type="sldNum" sz="quarter" idx="5"/>
          </p:nvPr>
        </p:nvSpPr>
        <p:spPr/>
        <p:txBody>
          <a:bodyPr/>
          <a:lstStyle/>
          <a:p>
            <a:fld id="{E703DD44-B439-3F42-BEA9-52D15DFCB92A}" type="slidenum">
              <a:rPr lang="en-US" smtClean="0"/>
              <a:pPr/>
              <a:t>21</a:t>
            </a:fld>
            <a:endParaRPr lang="en-US" dirty="0"/>
          </a:p>
        </p:txBody>
      </p:sp>
    </p:spTree>
    <p:extLst>
      <p:ext uri="{BB962C8B-B14F-4D97-AF65-F5344CB8AC3E}">
        <p14:creationId xmlns:p14="http://schemas.microsoft.com/office/powerpoint/2010/main" val="7949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Depending on the timing, you might want to demo one of these activities. Teachers should explore on their own later.</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24</a:t>
            </a:fld>
            <a:endParaRPr lang="en-US" dirty="0"/>
          </a:p>
        </p:txBody>
      </p:sp>
    </p:spTree>
    <p:extLst>
      <p:ext uri="{BB962C8B-B14F-4D97-AF65-F5344CB8AC3E}">
        <p14:creationId xmlns:p14="http://schemas.microsoft.com/office/powerpoint/2010/main" val="3812055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355B-F05E-83D2-B7AF-AF8C2D149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C335C-D725-37DE-6D1E-4B23900CA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00879-601E-E0DF-10B5-D10474D231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318860-9B27-E5B8-F3DF-180F3373462B}"/>
              </a:ext>
            </a:extLst>
          </p:cNvPr>
          <p:cNvSpPr>
            <a:spLocks noGrp="1"/>
          </p:cNvSpPr>
          <p:nvPr>
            <p:ph type="sldNum" sz="quarter" idx="5"/>
          </p:nvPr>
        </p:nvSpPr>
        <p:spPr/>
        <p:txBody>
          <a:bodyPr/>
          <a:lstStyle/>
          <a:p>
            <a:fld id="{9C340E11-ACE7-BD42-A224-5AB1F561DB5A}" type="slidenum">
              <a:rPr lang="en-US" smtClean="0"/>
              <a:t>26</a:t>
            </a:fld>
            <a:endParaRPr lang="en-US"/>
          </a:p>
        </p:txBody>
      </p:sp>
    </p:spTree>
    <p:extLst>
      <p:ext uri="{BB962C8B-B14F-4D97-AF65-F5344CB8AC3E}">
        <p14:creationId xmlns:p14="http://schemas.microsoft.com/office/powerpoint/2010/main" val="8073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the assessment feature (needs a populated account).</a:t>
            </a:r>
          </a:p>
          <a:p>
            <a:endParaRPr lang="en-US" dirty="0"/>
          </a:p>
          <a:p>
            <a:r>
              <a:rPr lang="en-US" dirty="0"/>
              <a:t>You could also direct them to this teacher aid: https://</a:t>
            </a:r>
            <a:r>
              <a:rPr lang="en-US" dirty="0" err="1"/>
              <a:t>literacy.concordia.ca</a:t>
            </a:r>
            <a:r>
              <a:rPr lang="en-US" dirty="0"/>
              <a:t>/resources/abra/shared/downloads/res/ta/ABRA-TA-Assessment-20230512.pdf</a:t>
            </a:r>
          </a:p>
        </p:txBody>
      </p:sp>
      <p:sp>
        <p:nvSpPr>
          <p:cNvPr id="4" name="Slide Number Placeholder 3"/>
          <p:cNvSpPr>
            <a:spLocks noGrp="1"/>
          </p:cNvSpPr>
          <p:nvPr>
            <p:ph type="sldNum" sz="quarter" idx="5"/>
          </p:nvPr>
        </p:nvSpPr>
        <p:spPr/>
        <p:txBody>
          <a:bodyPr/>
          <a:lstStyle/>
          <a:p>
            <a:fld id="{E703DD44-B439-3F42-BEA9-52D15DFCB92A}" type="slidenum">
              <a:rPr lang="en-US" smtClean="0"/>
              <a:pPr/>
              <a:t>28</a:t>
            </a:fld>
            <a:endParaRPr lang="en-US" dirty="0"/>
          </a:p>
        </p:txBody>
      </p:sp>
    </p:spTree>
    <p:extLst>
      <p:ext uri="{BB962C8B-B14F-4D97-AF65-F5344CB8AC3E}">
        <p14:creationId xmlns:p14="http://schemas.microsoft.com/office/powerpoint/2010/main" val="316671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29</a:t>
            </a:fld>
            <a:endParaRPr lang="en-US" dirty="0"/>
          </a:p>
        </p:txBody>
      </p:sp>
    </p:spTree>
    <p:extLst>
      <p:ext uri="{BB962C8B-B14F-4D97-AF65-F5344CB8AC3E}">
        <p14:creationId xmlns:p14="http://schemas.microsoft.com/office/powerpoint/2010/main" val="2713098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might stumble on the second list but hopefully laugh it off. Use this as a way to introduce HFW, Speed vs. accuracy.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words in their first list might be as difficult for children as it is for adults to read the second list.</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3</a:t>
            </a:fld>
            <a:endParaRPr lang="en-US" dirty="0"/>
          </a:p>
        </p:txBody>
      </p:sp>
    </p:spTree>
    <p:extLst>
      <p:ext uri="{BB962C8B-B14F-4D97-AF65-F5344CB8AC3E}">
        <p14:creationId xmlns:p14="http://schemas.microsoft.com/office/powerpoint/2010/main" val="1643215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34</a:t>
            </a:fld>
            <a:endParaRPr lang="en-US"/>
          </a:p>
        </p:txBody>
      </p:sp>
    </p:spTree>
    <p:extLst>
      <p:ext uri="{BB962C8B-B14F-4D97-AF65-F5344CB8AC3E}">
        <p14:creationId xmlns:p14="http://schemas.microsoft.com/office/powerpoint/2010/main" val="3154007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5088-200F-8E22-0787-BA026A76E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031B9-AF24-DA19-B642-1C025EA08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2145ED-3DB4-714E-CC3E-13305B3E19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454862-3F8E-8E78-E422-3A9780E82B97}"/>
              </a:ext>
            </a:extLst>
          </p:cNvPr>
          <p:cNvSpPr>
            <a:spLocks noGrp="1"/>
          </p:cNvSpPr>
          <p:nvPr>
            <p:ph type="sldNum" sz="quarter" idx="5"/>
          </p:nvPr>
        </p:nvSpPr>
        <p:spPr/>
        <p:txBody>
          <a:bodyPr/>
          <a:lstStyle/>
          <a:p>
            <a:fld id="{9C340E11-ACE7-BD42-A224-5AB1F561DB5A}" type="slidenum">
              <a:rPr lang="en-US" smtClean="0"/>
              <a:t>35</a:t>
            </a:fld>
            <a:endParaRPr lang="en-US"/>
          </a:p>
        </p:txBody>
      </p:sp>
    </p:spTree>
    <p:extLst>
      <p:ext uri="{BB962C8B-B14F-4D97-AF65-F5344CB8AC3E}">
        <p14:creationId xmlns:p14="http://schemas.microsoft.com/office/powerpoint/2010/main" val="305907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5A736-7562-2DFC-179F-2BFE31066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5E6F7-90F4-B08F-12AB-7BC3D5E8B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91B63-A716-895A-3AA6-D2D88B4959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BAC140-670B-552B-08BF-C5550F46792F}"/>
              </a:ext>
            </a:extLst>
          </p:cNvPr>
          <p:cNvSpPr>
            <a:spLocks noGrp="1"/>
          </p:cNvSpPr>
          <p:nvPr>
            <p:ph type="sldNum" sz="quarter" idx="5"/>
          </p:nvPr>
        </p:nvSpPr>
        <p:spPr/>
        <p:txBody>
          <a:bodyPr/>
          <a:lstStyle/>
          <a:p>
            <a:fld id="{E703DD44-B439-3F42-BEA9-52D15DFCB92A}" type="slidenum">
              <a:rPr lang="en-US" smtClean="0"/>
              <a:pPr/>
              <a:t>4</a:t>
            </a:fld>
            <a:endParaRPr lang="en-US" dirty="0"/>
          </a:p>
        </p:txBody>
      </p:sp>
    </p:spTree>
    <p:extLst>
      <p:ext uri="{BB962C8B-B14F-4D97-AF65-F5344CB8AC3E}">
        <p14:creationId xmlns:p14="http://schemas.microsoft.com/office/powerpoint/2010/main" val="104314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Stressing one word is a way to show that it is more important. It can be used to correct or disagree.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John: Implies that someone other than John bought the flowers.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Buy: Implies John either stole or grew the flowers rather than purchase them.</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5</a:t>
            </a:fld>
            <a:endParaRPr lang="en-US" dirty="0"/>
          </a:p>
        </p:txBody>
      </p:sp>
    </p:spTree>
    <p:extLst>
      <p:ext uri="{BB962C8B-B14F-4D97-AF65-F5344CB8AC3E}">
        <p14:creationId xmlns:p14="http://schemas.microsoft.com/office/powerpoint/2010/main" val="1505862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need to remind them how to access and log in.</a:t>
            </a:r>
          </a:p>
        </p:txBody>
      </p:sp>
      <p:sp>
        <p:nvSpPr>
          <p:cNvPr id="4" name="Slide Number Placeholder 3"/>
          <p:cNvSpPr>
            <a:spLocks noGrp="1"/>
          </p:cNvSpPr>
          <p:nvPr>
            <p:ph type="sldNum" sz="quarter" idx="5"/>
          </p:nvPr>
        </p:nvSpPr>
        <p:spPr/>
        <p:txBody>
          <a:bodyPr/>
          <a:lstStyle/>
          <a:p>
            <a:fld id="{E703DD44-B439-3F42-BEA9-52D15DFCB92A}" type="slidenum">
              <a:rPr lang="en-US" smtClean="0"/>
              <a:pPr/>
              <a:t>8</a:t>
            </a:fld>
            <a:endParaRPr lang="en-US" dirty="0"/>
          </a:p>
        </p:txBody>
      </p:sp>
    </p:spTree>
    <p:extLst>
      <p:ext uri="{BB962C8B-B14F-4D97-AF65-F5344CB8AC3E}">
        <p14:creationId xmlns:p14="http://schemas.microsoft.com/office/powerpoint/2010/main" val="3967350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demo this activity for teachers. Show the steps (like how this activity needs to be connected to a story before you can click on go), talk about the different levels.</a:t>
            </a:r>
          </a:p>
        </p:txBody>
      </p:sp>
      <p:sp>
        <p:nvSpPr>
          <p:cNvPr id="4" name="Slide Number Placeholder 3"/>
          <p:cNvSpPr>
            <a:spLocks noGrp="1"/>
          </p:cNvSpPr>
          <p:nvPr>
            <p:ph type="sldNum" sz="quarter" idx="5"/>
          </p:nvPr>
        </p:nvSpPr>
        <p:spPr/>
        <p:txBody>
          <a:bodyPr/>
          <a:lstStyle/>
          <a:p>
            <a:fld id="{E703DD44-B439-3F42-BEA9-52D15DFCB92A}" type="slidenum">
              <a:rPr lang="en-US" smtClean="0"/>
              <a:pPr/>
              <a:t>9</a:t>
            </a:fld>
            <a:endParaRPr lang="en-US" dirty="0"/>
          </a:p>
        </p:txBody>
      </p:sp>
    </p:spTree>
    <p:extLst>
      <p:ext uri="{BB962C8B-B14F-4D97-AF65-F5344CB8AC3E}">
        <p14:creationId xmlns:p14="http://schemas.microsoft.com/office/powerpoint/2010/main" val="1989408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Some possible answers: </a:t>
            </a:r>
          </a:p>
          <a:p>
            <a:pPr marL="685800" lvl="1" indent="-228600">
              <a:buFont typeface="Arial" panose="020B0604020202020204" pitchFamily="34" charset="0"/>
              <a:buChar char="•"/>
            </a:pPr>
            <a:r>
              <a:rPr lang="en-US" dirty="0"/>
              <a:t>They smoothly point to words as they read them.</a:t>
            </a:r>
          </a:p>
          <a:p>
            <a:pPr marL="685800" lvl="1" indent="-228600">
              <a:buFont typeface="Arial" panose="020B0604020202020204" pitchFamily="34" charset="0"/>
              <a:buChar char="•"/>
            </a:pPr>
            <a:r>
              <a:rPr lang="en-US" dirty="0"/>
              <a:t>Pull out a word from the text &amp; see if they can read the individual word.</a:t>
            </a:r>
          </a:p>
          <a:p>
            <a:pPr marL="228600" indent="-228600">
              <a:buAutoNum type="arabicParenR"/>
            </a:pPr>
            <a:r>
              <a:rPr lang="en-US" dirty="0"/>
              <a:t>You might want to check that they understand by asking them to questions about the story.</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The first time reading an unfamiliar story, they might not read it too confidently. They might read slower than normal and use limited expression. However, the more they read, the more they might do so quickly, or develop voices for the characters, and know when to pause dramatically, etc.</a:t>
            </a:r>
          </a:p>
          <a:p>
            <a:pPr marL="228600" indent="-228600">
              <a:buAutoNum type="arabicParenR"/>
            </a:pPr>
            <a:endParaRPr lang="en-US" dirty="0"/>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11</a:t>
            </a:fld>
            <a:endParaRPr lang="en-US" dirty="0"/>
          </a:p>
        </p:txBody>
      </p:sp>
    </p:spTree>
    <p:extLst>
      <p:ext uri="{BB962C8B-B14F-4D97-AF65-F5344CB8AC3E}">
        <p14:creationId xmlns:p14="http://schemas.microsoft.com/office/powerpoint/2010/main" val="102670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parts of reading comprehension: language and word part. Point out parts of reading comprehension. Word recognition is something you’ve done in alphabetics.</a:t>
            </a:r>
          </a:p>
          <a:p>
            <a:r>
              <a:rPr lang="en-US" dirty="0"/>
              <a:t>Language comprehension: all the things you need to know to be able to understand. We will be teaching them some of this stuff (in the upcoming training).</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13</a:t>
            </a:fld>
            <a:endParaRPr lang="en-US" dirty="0"/>
          </a:p>
        </p:txBody>
      </p:sp>
    </p:spTree>
    <p:extLst>
      <p:ext uri="{BB962C8B-B14F-4D97-AF65-F5344CB8AC3E}">
        <p14:creationId xmlns:p14="http://schemas.microsoft.com/office/powerpoint/2010/main" val="1171359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Vocabulary, background knowledge and experience:</a:t>
            </a:r>
          </a:p>
          <a:p>
            <a:pPr marL="171450" indent="-171450">
              <a:buFont typeface="Arial" panose="020B0604020202020204" pitchFamily="34" charset="0"/>
              <a:buChar char="•"/>
            </a:pPr>
            <a:r>
              <a:rPr lang="en-US" dirty="0"/>
              <a:t>American football: downs, back heel, center spot, cross, corner flag, dribble (https://</a:t>
            </a:r>
            <a:r>
              <a:rPr lang="en-US" dirty="0" err="1"/>
              <a:t>www.topendsports.com</a:t>
            </a:r>
            <a:r>
              <a:rPr lang="en-US" dirty="0"/>
              <a:t>/sport/soccer/</a:t>
            </a:r>
            <a:r>
              <a:rPr lang="en-US" dirty="0" err="1"/>
              <a:t>terms.htm</a:t>
            </a:r>
            <a:r>
              <a:rPr lang="en-US" dirty="0"/>
              <a:t>)</a:t>
            </a:r>
          </a:p>
          <a:p>
            <a:pPr marL="171450" indent="-171450">
              <a:buFont typeface="Arial" panose="020B0604020202020204" pitchFamily="34" charset="0"/>
              <a:buChar char="•"/>
            </a:pPr>
            <a:r>
              <a:rPr lang="en-US" dirty="0"/>
              <a:t>Cricket game: overs and </a:t>
            </a:r>
            <a:r>
              <a:rPr lang="en-US" dirty="0" err="1"/>
              <a:t>unders</a:t>
            </a:r>
            <a:endParaRPr lang="en-US" dirty="0"/>
          </a:p>
          <a:p>
            <a:pPr marL="171450" indent="-171450">
              <a:buFont typeface="Arial" panose="020B0604020202020204" pitchFamily="34" charset="0"/>
              <a:buChar char="•"/>
            </a:pPr>
            <a:r>
              <a:rPr lang="en-US" dirty="0"/>
              <a:t>Snow: different types of snow. Big deal if you ski.</a:t>
            </a:r>
          </a:p>
          <a:p>
            <a:endParaRPr lang="en-US" dirty="0"/>
          </a:p>
          <a:p>
            <a:r>
              <a:rPr lang="en-US" dirty="0"/>
              <a:t>Morphology: ‘Downs’ in a noun, but ‘fall down’ descriptor.</a:t>
            </a:r>
          </a:p>
          <a:p>
            <a:endParaRPr lang="en-US" dirty="0"/>
          </a:p>
          <a:p>
            <a:r>
              <a:rPr lang="en-US" dirty="0"/>
              <a:t>Everything the learner brings to the table. It is all their past experiences, prior knowledge, vocabulary, how they understand words in a sentence. This is why it is hard to do.</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14</a:t>
            </a:fld>
            <a:endParaRPr lang="en-US" dirty="0"/>
          </a:p>
        </p:txBody>
      </p:sp>
    </p:spTree>
    <p:extLst>
      <p:ext uri="{BB962C8B-B14F-4D97-AF65-F5344CB8AC3E}">
        <p14:creationId xmlns:p14="http://schemas.microsoft.com/office/powerpoint/2010/main" val="412302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4B04C-D5A5-3448-BF55-5A5484AC061D}"/>
              </a:ext>
            </a:extLst>
          </p:cNvPr>
          <p:cNvSpPr>
            <a:spLocks noGrp="1"/>
          </p:cNvSpPr>
          <p:nvPr>
            <p:ph type="ctrTitle"/>
          </p:nvPr>
        </p:nvSpPr>
        <p:spPr>
          <a:xfrm>
            <a:off x="1524000" y="855784"/>
            <a:ext cx="9144000" cy="1784383"/>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22A7B1F-5E33-9B4A-9BAB-BE7222F56E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433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30C-AFB2-1040-99BD-598CF28EEA72}"/>
              </a:ext>
            </a:extLst>
          </p:cNvPr>
          <p:cNvSpPr>
            <a:spLocks noGrp="1"/>
          </p:cNvSpPr>
          <p:nvPr>
            <p:ph type="title"/>
          </p:nvPr>
        </p:nvSpPr>
        <p:spPr>
          <a:xfrm>
            <a:off x="1702230" y="0"/>
            <a:ext cx="878754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966BD2-36C8-F140-97E7-8846C78AB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586C686-138A-7A4C-931E-0D6EBEAA388F}"/>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25911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B7C332-E02C-4145-8135-5048F92E4D09}"/>
              </a:ext>
              <a:ext uri="{C183D7F6-B498-43B3-948B-1728B52AA6E4}">
                <adec:decorative xmlns:adec="http://schemas.microsoft.com/office/drawing/2017/decorative" val="1"/>
              </a:ext>
            </a:extLst>
          </p:cNvPr>
          <p:cNvGrpSpPr/>
          <p:nvPr userDrawn="1"/>
        </p:nvGrpSpPr>
        <p:grpSpPr>
          <a:xfrm rot="16200000">
            <a:off x="6803672" y="1590251"/>
            <a:ext cx="7315202" cy="3777545"/>
            <a:chOff x="4973444" y="3245004"/>
            <a:chExt cx="7315202" cy="3777545"/>
          </a:xfrm>
        </p:grpSpPr>
        <p:sp>
          <p:nvSpPr>
            <p:cNvPr id="8" name="Rectangle 7">
              <a:extLst>
                <a:ext uri="{FF2B5EF4-FFF2-40B4-BE49-F238E27FC236}">
                  <a16:creationId xmlns:a16="http://schemas.microsoft.com/office/drawing/2014/main" id="{72F2B1B5-6FD5-7F4D-8D6D-987D77B6AC73}"/>
                </a:ext>
              </a:extLst>
            </p:cNvPr>
            <p:cNvSpPr/>
            <p:nvPr userDrawn="1"/>
          </p:nvSpPr>
          <p:spPr>
            <a:xfrm>
              <a:off x="4973446" y="3437696"/>
              <a:ext cx="7315200" cy="3584853"/>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9" name="Group 8">
              <a:extLst>
                <a:ext uri="{FF2B5EF4-FFF2-40B4-BE49-F238E27FC236}">
                  <a16:creationId xmlns:a16="http://schemas.microsoft.com/office/drawing/2014/main" id="{064A7E65-624E-1E40-91ED-40DAFD2327A3}"/>
                </a:ext>
              </a:extLst>
            </p:cNvPr>
            <p:cNvGrpSpPr/>
            <p:nvPr userDrawn="1"/>
          </p:nvGrpSpPr>
          <p:grpSpPr>
            <a:xfrm>
              <a:off x="4973444" y="3245004"/>
              <a:ext cx="7315200" cy="457200"/>
              <a:chOff x="5029200" y="3222702"/>
              <a:chExt cx="7315200" cy="457200"/>
            </a:xfrm>
          </p:grpSpPr>
          <p:grpSp>
            <p:nvGrpSpPr>
              <p:cNvPr id="10" name="Group 9">
                <a:extLst>
                  <a:ext uri="{FF2B5EF4-FFF2-40B4-BE49-F238E27FC236}">
                    <a16:creationId xmlns:a16="http://schemas.microsoft.com/office/drawing/2014/main" id="{ED90A089-A4EE-8A4F-BDA7-8216609FD1D5}"/>
                  </a:ext>
                </a:extLst>
              </p:cNvPr>
              <p:cNvGrpSpPr/>
              <p:nvPr userDrawn="1"/>
            </p:nvGrpSpPr>
            <p:grpSpPr>
              <a:xfrm>
                <a:off x="5029200" y="3222702"/>
                <a:ext cx="2743200" cy="457200"/>
                <a:chOff x="5029200" y="0"/>
                <a:chExt cx="2743200" cy="457200"/>
              </a:xfrm>
            </p:grpSpPr>
            <p:sp>
              <p:nvSpPr>
                <p:cNvPr id="32" name="Connector 31">
                  <a:extLst>
                    <a:ext uri="{FF2B5EF4-FFF2-40B4-BE49-F238E27FC236}">
                      <a16:creationId xmlns:a16="http://schemas.microsoft.com/office/drawing/2014/main" id="{75DCE3E3-043B-5C45-88EA-DF6148ADCA49}"/>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0AF37F0F-583B-DC48-998B-97EE43D5F4EB}"/>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FB9AE894-0FE3-A942-86E1-7FDE02E2C203}"/>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32753CD2-AD41-4C41-B202-6D41BDC0E191}"/>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1C7BB9C-9102-D64D-9839-A97156419217}"/>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2827E801-FF16-FC4A-917D-F62766F29EB9}"/>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AC582D7F-DA45-4149-8EFB-1DBC84F51147}"/>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E89D250A-ACB3-1D41-A138-066DF1B1D3D6}"/>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C45FFFAA-4908-C34B-95F5-7235EBA711FC}"/>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A895F751-C414-C943-AF02-EA8CE4ED3F97}"/>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C3E2A818-7E78-F142-ADD7-AD15A0F48D41}"/>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580EDE6A-4089-BD4E-91B4-8B4B1A917778}"/>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E1AA2600-10E3-F74C-910E-2FCD11A32DD9}"/>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F02CB178-6329-FF48-9F44-3B7BD6EBFFB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12B5C840-29F3-454A-888E-E47083B88CCA}"/>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C8D1D1DA-96ED-054F-8435-AFDB4D67D59B}"/>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Vertical Title 1">
            <a:extLst>
              <a:ext uri="{FF2B5EF4-FFF2-40B4-BE49-F238E27FC236}">
                <a16:creationId xmlns:a16="http://schemas.microsoft.com/office/drawing/2014/main" id="{FA641B29-B93A-0F4B-A000-35D2EC875E58}"/>
              </a:ext>
            </a:extLst>
          </p:cNvPr>
          <p:cNvSpPr>
            <a:spLocks noGrp="1"/>
          </p:cNvSpPr>
          <p:nvPr>
            <p:ph type="title" orient="vert"/>
          </p:nvPr>
        </p:nvSpPr>
        <p:spPr>
          <a:xfrm>
            <a:off x="8724900" y="914399"/>
            <a:ext cx="2628900" cy="526256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63426-47C0-5848-95D7-92EB1A1DA91A}"/>
              </a:ext>
            </a:extLst>
          </p:cNvPr>
          <p:cNvSpPr>
            <a:spLocks noGrp="1"/>
          </p:cNvSpPr>
          <p:nvPr>
            <p:ph type="body" orient="vert" idx="1"/>
          </p:nvPr>
        </p:nvSpPr>
        <p:spPr>
          <a:xfrm>
            <a:off x="838200" y="914399"/>
            <a:ext cx="7734300" cy="5262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9" name="Picture 38">
            <a:extLst>
              <a:ext uri="{FF2B5EF4-FFF2-40B4-BE49-F238E27FC236}">
                <a16:creationId xmlns:a16="http://schemas.microsoft.com/office/drawing/2014/main" id="{749FC160-0388-5448-A810-B8D4A0813A9D}"/>
              </a:ext>
            </a:extLst>
          </p:cNvPr>
          <p:cNvPicPr>
            <a:picLocks noChangeAspect="1"/>
          </p:cNvPicPr>
          <p:nvPr userDrawn="1"/>
        </p:nvPicPr>
        <p:blipFill>
          <a:blip r:embed="rId2"/>
          <a:stretch>
            <a:fillRect/>
          </a:stretch>
        </p:blipFill>
        <p:spPr>
          <a:xfrm>
            <a:off x="10504170" y="190527"/>
            <a:ext cx="1462222" cy="438022"/>
          </a:xfrm>
          <a:prstGeom prst="rect">
            <a:avLst/>
          </a:prstGeom>
        </p:spPr>
      </p:pic>
      <p:sp>
        <p:nvSpPr>
          <p:cNvPr id="5" name="Footer Placeholder 11">
            <a:extLst>
              <a:ext uri="{FF2B5EF4-FFF2-40B4-BE49-F238E27FC236}">
                <a16:creationId xmlns:a16="http://schemas.microsoft.com/office/drawing/2014/main" id="{61E91858-231D-791D-603A-E43A1C577D93}"/>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378728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95B4C-B695-F54A-8F3D-00DDB689A528}"/>
              </a:ext>
            </a:extLst>
          </p:cNvPr>
          <p:cNvSpPr>
            <a:spLocks noGrp="1"/>
          </p:cNvSpPr>
          <p:nvPr>
            <p:ph type="title"/>
          </p:nvPr>
        </p:nvSpPr>
        <p:spPr>
          <a:xfrm>
            <a:off x="1632488" y="0"/>
            <a:ext cx="8927024"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E5169A3-3463-164C-B3D5-5D5191448917}"/>
              </a:ext>
            </a:extLst>
          </p:cNvPr>
          <p:cNvSpPr>
            <a:spLocks noGrp="1"/>
          </p:cNvSpPr>
          <p:nvPr>
            <p:ph idx="1"/>
          </p:nvPr>
        </p:nvSpPr>
        <p:spPr>
          <a:xfrm>
            <a:off x="838200" y="1693333"/>
            <a:ext cx="10515600" cy="44836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E40A5140-D500-FC4D-9FCC-62A53D870890}"/>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72529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9A853A6-E5C1-1540-96FD-72B0C338945B}"/>
              </a:ext>
              <a:ext uri="{C183D7F6-B498-43B3-948B-1728B52AA6E4}">
                <adec:decorative xmlns:adec="http://schemas.microsoft.com/office/drawing/2017/decorative" val="1"/>
              </a:ext>
            </a:extLst>
          </p:cNvPr>
          <p:cNvGrpSpPr/>
          <p:nvPr userDrawn="1"/>
        </p:nvGrpSpPr>
        <p:grpSpPr>
          <a:xfrm rot="10800000">
            <a:off x="-67734" y="-47735"/>
            <a:ext cx="12344401" cy="4180490"/>
            <a:chOff x="-55756" y="3245004"/>
            <a:chExt cx="12344401" cy="4180490"/>
          </a:xfrm>
        </p:grpSpPr>
        <p:sp>
          <p:nvSpPr>
            <p:cNvPr id="9" name="Rectangle 8">
              <a:extLst>
                <a:ext uri="{FF2B5EF4-FFF2-40B4-BE49-F238E27FC236}">
                  <a16:creationId xmlns:a16="http://schemas.microsoft.com/office/drawing/2014/main" id="{BFB31EED-47DA-5345-B350-F9183A393240}"/>
                </a:ext>
              </a:extLst>
            </p:cNvPr>
            <p:cNvSpPr/>
            <p:nvPr userDrawn="1"/>
          </p:nvSpPr>
          <p:spPr>
            <a:xfrm>
              <a:off x="-55755" y="3437694"/>
              <a:ext cx="12344400" cy="3987800"/>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8" name="Group 7">
              <a:extLst>
                <a:ext uri="{FF2B5EF4-FFF2-40B4-BE49-F238E27FC236}">
                  <a16:creationId xmlns:a16="http://schemas.microsoft.com/office/drawing/2014/main" id="{6A227D19-CAB0-DB4D-BB2F-CCCE3E409155}"/>
                </a:ext>
              </a:extLst>
            </p:cNvPr>
            <p:cNvGrpSpPr/>
            <p:nvPr userDrawn="1"/>
          </p:nvGrpSpPr>
          <p:grpSpPr>
            <a:xfrm>
              <a:off x="-55756" y="3245004"/>
              <a:ext cx="12344400" cy="457200"/>
              <a:chOff x="0" y="3222702"/>
              <a:chExt cx="12344400" cy="457200"/>
            </a:xfrm>
          </p:grpSpPr>
          <p:grpSp>
            <p:nvGrpSpPr>
              <p:cNvPr id="10" name="Group 9">
                <a:extLst>
                  <a:ext uri="{FF2B5EF4-FFF2-40B4-BE49-F238E27FC236}">
                    <a16:creationId xmlns:a16="http://schemas.microsoft.com/office/drawing/2014/main" id="{A46D9D1C-E760-8745-8E1D-E37B7BDC76D2}"/>
                  </a:ext>
                </a:extLst>
              </p:cNvPr>
              <p:cNvGrpSpPr/>
              <p:nvPr userDrawn="1"/>
            </p:nvGrpSpPr>
            <p:grpSpPr>
              <a:xfrm>
                <a:off x="0" y="3222702"/>
                <a:ext cx="7772400" cy="457200"/>
                <a:chOff x="0" y="0"/>
                <a:chExt cx="7772400" cy="457200"/>
              </a:xfrm>
            </p:grpSpPr>
            <p:sp>
              <p:nvSpPr>
                <p:cNvPr id="21" name="Connector 20">
                  <a:extLst>
                    <a:ext uri="{FF2B5EF4-FFF2-40B4-BE49-F238E27FC236}">
                      <a16:creationId xmlns:a16="http://schemas.microsoft.com/office/drawing/2014/main" id="{45192C62-177A-5A4F-B2E6-30E7296F5D18}"/>
                    </a:ext>
                  </a:extLst>
                </p:cNvPr>
                <p:cNvSpPr/>
                <p:nvPr userDrawn="1"/>
              </p:nvSpPr>
              <p:spPr>
                <a:xfrm>
                  <a:off x="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Connector 21">
                  <a:extLst>
                    <a:ext uri="{FF2B5EF4-FFF2-40B4-BE49-F238E27FC236}">
                      <a16:creationId xmlns:a16="http://schemas.microsoft.com/office/drawing/2014/main" id="{23469242-34FA-B54E-B431-342351D32336}"/>
                    </a:ext>
                  </a:extLst>
                </p:cNvPr>
                <p:cNvSpPr/>
                <p:nvPr userDrawn="1"/>
              </p:nvSpPr>
              <p:spPr>
                <a:xfrm>
                  <a:off x="457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Connector 22">
                  <a:extLst>
                    <a:ext uri="{FF2B5EF4-FFF2-40B4-BE49-F238E27FC236}">
                      <a16:creationId xmlns:a16="http://schemas.microsoft.com/office/drawing/2014/main" id="{498D2E6F-9B9F-1F46-B540-2593F14D50A1}"/>
                    </a:ext>
                  </a:extLst>
                </p:cNvPr>
                <p:cNvSpPr/>
                <p:nvPr userDrawn="1"/>
              </p:nvSpPr>
              <p:spPr>
                <a:xfrm>
                  <a:off x="914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Connector 23">
                  <a:extLst>
                    <a:ext uri="{FF2B5EF4-FFF2-40B4-BE49-F238E27FC236}">
                      <a16:creationId xmlns:a16="http://schemas.microsoft.com/office/drawing/2014/main" id="{EA9ADFDB-F941-AB41-81BA-82F4F5E66F14}"/>
                    </a:ext>
                  </a:extLst>
                </p:cNvPr>
                <p:cNvSpPr/>
                <p:nvPr userDrawn="1"/>
              </p:nvSpPr>
              <p:spPr>
                <a:xfrm>
                  <a:off x="1371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Connector 24">
                  <a:extLst>
                    <a:ext uri="{FF2B5EF4-FFF2-40B4-BE49-F238E27FC236}">
                      <a16:creationId xmlns:a16="http://schemas.microsoft.com/office/drawing/2014/main" id="{A2CF203C-220F-CE4D-ACEE-F6C0192E3AFE}"/>
                    </a:ext>
                  </a:extLst>
                </p:cNvPr>
                <p:cNvSpPr/>
                <p:nvPr userDrawn="1"/>
              </p:nvSpPr>
              <p:spPr>
                <a:xfrm>
                  <a:off x="1828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Connector 25">
                  <a:extLst>
                    <a:ext uri="{FF2B5EF4-FFF2-40B4-BE49-F238E27FC236}">
                      <a16:creationId xmlns:a16="http://schemas.microsoft.com/office/drawing/2014/main" id="{977BB297-268F-0B43-89D5-BFF939FF675A}"/>
                    </a:ext>
                  </a:extLst>
                </p:cNvPr>
                <p:cNvSpPr/>
                <p:nvPr userDrawn="1"/>
              </p:nvSpPr>
              <p:spPr>
                <a:xfrm>
                  <a:off x="2286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Connector 26">
                  <a:extLst>
                    <a:ext uri="{FF2B5EF4-FFF2-40B4-BE49-F238E27FC236}">
                      <a16:creationId xmlns:a16="http://schemas.microsoft.com/office/drawing/2014/main" id="{7775EF16-F75B-B043-83DD-EA2F82007242}"/>
                    </a:ext>
                  </a:extLst>
                </p:cNvPr>
                <p:cNvSpPr/>
                <p:nvPr userDrawn="1"/>
              </p:nvSpPr>
              <p:spPr>
                <a:xfrm>
                  <a:off x="2743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Connector 27">
                  <a:extLst>
                    <a:ext uri="{FF2B5EF4-FFF2-40B4-BE49-F238E27FC236}">
                      <a16:creationId xmlns:a16="http://schemas.microsoft.com/office/drawing/2014/main" id="{851BC170-4EC4-D742-A9C4-8B8C74BB8EFF}"/>
                    </a:ext>
                  </a:extLst>
                </p:cNvPr>
                <p:cNvSpPr/>
                <p:nvPr userDrawn="1"/>
              </p:nvSpPr>
              <p:spPr>
                <a:xfrm>
                  <a:off x="3200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9" name="Connector 28">
                  <a:extLst>
                    <a:ext uri="{FF2B5EF4-FFF2-40B4-BE49-F238E27FC236}">
                      <a16:creationId xmlns:a16="http://schemas.microsoft.com/office/drawing/2014/main" id="{DD09A8DB-B61A-CB46-9765-382EFF30D5D0}"/>
                    </a:ext>
                  </a:extLst>
                </p:cNvPr>
                <p:cNvSpPr/>
                <p:nvPr userDrawn="1"/>
              </p:nvSpPr>
              <p:spPr>
                <a:xfrm>
                  <a:off x="3657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0" name="Connector 29">
                  <a:extLst>
                    <a:ext uri="{FF2B5EF4-FFF2-40B4-BE49-F238E27FC236}">
                      <a16:creationId xmlns:a16="http://schemas.microsoft.com/office/drawing/2014/main" id="{1A3877F2-80C9-5248-87F9-093694B27665}"/>
                    </a:ext>
                  </a:extLst>
                </p:cNvPr>
                <p:cNvSpPr/>
                <p:nvPr userDrawn="1"/>
              </p:nvSpPr>
              <p:spPr>
                <a:xfrm>
                  <a:off x="4114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Connector 30">
                  <a:extLst>
                    <a:ext uri="{FF2B5EF4-FFF2-40B4-BE49-F238E27FC236}">
                      <a16:creationId xmlns:a16="http://schemas.microsoft.com/office/drawing/2014/main" id="{C57394D6-B619-7C4B-B574-8C2D0B5BA718}"/>
                    </a:ext>
                  </a:extLst>
                </p:cNvPr>
                <p:cNvSpPr/>
                <p:nvPr userDrawn="1"/>
              </p:nvSpPr>
              <p:spPr>
                <a:xfrm>
                  <a:off x="4572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Connector 31">
                  <a:extLst>
                    <a:ext uri="{FF2B5EF4-FFF2-40B4-BE49-F238E27FC236}">
                      <a16:creationId xmlns:a16="http://schemas.microsoft.com/office/drawing/2014/main" id="{440A825E-D2DD-754B-A80C-58FCE53B6C06}"/>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5E871EAC-E8E5-2A4C-9D6F-3CF3B9EFDE88}"/>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E9EE65C7-3209-DC43-8864-2BA9C5ADB2F7}"/>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7C8A8A17-8B22-824F-9D4B-45896EBF308C}"/>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E1DB140-0DB0-B446-AC46-E28AA2061474}"/>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A9FF310B-5EDF-A944-9FDC-4161FFAC6550}"/>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9CA3C22C-145A-EB41-9FE3-AAEFFE1429F9}"/>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458474AC-8969-BF4C-9F5C-393918568135}"/>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3D71E379-D8C4-7C43-B3F9-97FE9A6DDA36}"/>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51DD5439-9219-7D4B-9B0D-52F97A3A7BE3}"/>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B12A3C72-C218-3846-8238-AB6B1FF5180F}"/>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88407741-C84A-4148-A0F0-5AE2BFD9EF01}"/>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3F01E9BE-4C34-AB48-8A2D-CF3E271DE30B}"/>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4BFCFC86-B402-8D41-B51B-12695CCA558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305F8780-682D-2344-9139-47B2D88C4AF0}"/>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28DBC4EA-5345-704F-B957-00B127E12508}"/>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Title 1">
            <a:extLst>
              <a:ext uri="{FF2B5EF4-FFF2-40B4-BE49-F238E27FC236}">
                <a16:creationId xmlns:a16="http://schemas.microsoft.com/office/drawing/2014/main" id="{1C1BB462-D85C-8440-BC63-F2E91FE15983}"/>
              </a:ext>
            </a:extLst>
          </p:cNvPr>
          <p:cNvSpPr>
            <a:spLocks noGrp="1"/>
          </p:cNvSpPr>
          <p:nvPr>
            <p:ph type="title"/>
          </p:nvPr>
        </p:nvSpPr>
        <p:spPr>
          <a:xfrm>
            <a:off x="831850" y="628549"/>
            <a:ext cx="10515600" cy="2611728"/>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AFF3B0E-2FA3-9B4A-AA8A-1E6D9E05D5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38" name="Picture 37" descr="ABRA Logo">
            <a:extLst>
              <a:ext uri="{FF2B5EF4-FFF2-40B4-BE49-F238E27FC236}">
                <a16:creationId xmlns:a16="http://schemas.microsoft.com/office/drawing/2014/main" id="{AD9F8E1B-3389-DA46-8F78-8E18A9B35EF7}"/>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39" name="Picture 38" descr="LTK+ Logo">
            <a:extLst>
              <a:ext uri="{FF2B5EF4-FFF2-40B4-BE49-F238E27FC236}">
                <a16:creationId xmlns:a16="http://schemas.microsoft.com/office/drawing/2014/main" id="{B51D7385-3274-0248-A7BB-974229E2F2EE}"/>
              </a:ext>
            </a:extLst>
          </p:cNvPr>
          <p:cNvPicPr>
            <a:picLocks noChangeAspect="1"/>
          </p:cNvPicPr>
          <p:nvPr userDrawn="1"/>
        </p:nvPicPr>
        <p:blipFill>
          <a:blip r:embed="rId3"/>
          <a:stretch>
            <a:fillRect/>
          </a:stretch>
        </p:blipFill>
        <p:spPr>
          <a:xfrm>
            <a:off x="10504170" y="190527"/>
            <a:ext cx="1462222" cy="438022"/>
          </a:xfrm>
          <a:prstGeom prst="rect">
            <a:avLst/>
          </a:prstGeom>
        </p:spPr>
      </p:pic>
      <p:pic>
        <p:nvPicPr>
          <p:cNvPr id="5" name="Picture 4" descr="READS logo">
            <a:extLst>
              <a:ext uri="{FF2B5EF4-FFF2-40B4-BE49-F238E27FC236}">
                <a16:creationId xmlns:a16="http://schemas.microsoft.com/office/drawing/2014/main" id="{B9443442-1E59-7C16-6FA2-2ED0A123A9B2}"/>
              </a:ext>
            </a:extLst>
          </p:cNvPr>
          <p:cNvPicPr>
            <a:picLocks noChangeAspect="1"/>
          </p:cNvPicPr>
          <p:nvPr userDrawn="1"/>
        </p:nvPicPr>
        <p:blipFill>
          <a:blip r:embed="rId4"/>
          <a:stretch>
            <a:fillRect/>
          </a:stretch>
        </p:blipFill>
        <p:spPr>
          <a:xfrm>
            <a:off x="838200" y="555039"/>
            <a:ext cx="1185445" cy="251999"/>
          </a:xfrm>
          <a:prstGeom prst="rect">
            <a:avLst/>
          </a:prstGeom>
        </p:spPr>
      </p:pic>
    </p:spTree>
    <p:extLst>
      <p:ext uri="{BB962C8B-B14F-4D97-AF65-F5344CB8AC3E}">
        <p14:creationId xmlns:p14="http://schemas.microsoft.com/office/powerpoint/2010/main" val="199002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4F9B9-F7E9-6545-8608-5AF43A9EC495}"/>
              </a:ext>
            </a:extLst>
          </p:cNvPr>
          <p:cNvSpPr>
            <a:spLocks noGrp="1"/>
          </p:cNvSpPr>
          <p:nvPr>
            <p:ph type="title"/>
          </p:nvPr>
        </p:nvSpPr>
        <p:spPr>
          <a:xfrm>
            <a:off x="1694481" y="0"/>
            <a:ext cx="8803037"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F156B-378A-A446-B9FF-D20CCDFF30BB}"/>
              </a:ext>
            </a:extLst>
          </p:cNvPr>
          <p:cNvSpPr>
            <a:spLocks noGrp="1"/>
          </p:cNvSpPr>
          <p:nvPr>
            <p:ph sz="half" idx="1"/>
          </p:nvPr>
        </p:nvSpPr>
        <p:spPr>
          <a:xfrm>
            <a:off x="838200" y="1682044"/>
            <a:ext cx="5181600" cy="44949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6FC7680-D1BC-BB4C-834D-7B49C992042F}"/>
              </a:ext>
            </a:extLst>
          </p:cNvPr>
          <p:cNvSpPr>
            <a:spLocks noGrp="1"/>
          </p:cNvSpPr>
          <p:nvPr>
            <p:ph sz="half" idx="2"/>
          </p:nvPr>
        </p:nvSpPr>
        <p:spPr>
          <a:xfrm>
            <a:off x="6172200" y="1682044"/>
            <a:ext cx="5181600" cy="4494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B93879BD-4DB1-B544-A7FB-A30C025FA5C5}"/>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93459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4D4C-FB4D-B14B-AB08-4A105D06AAA1}"/>
              </a:ext>
            </a:extLst>
          </p:cNvPr>
          <p:cNvSpPr>
            <a:spLocks noGrp="1"/>
          </p:cNvSpPr>
          <p:nvPr>
            <p:ph type="title"/>
          </p:nvPr>
        </p:nvSpPr>
        <p:spPr>
          <a:xfrm>
            <a:off x="1671234" y="30403"/>
            <a:ext cx="8849532"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0681F35-CBCC-4C49-8F1D-F57DF824874B}"/>
              </a:ext>
            </a:extLst>
          </p:cNvPr>
          <p:cNvSpPr>
            <a:spLocks noGrp="1"/>
          </p:cNvSpPr>
          <p:nvPr>
            <p:ph type="body" idx="1"/>
          </p:nvPr>
        </p:nvSpPr>
        <p:spPr>
          <a:xfrm>
            <a:off x="839788" y="1681163"/>
            <a:ext cx="5157787"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B150DD-3FAB-DC4C-A5F0-F475F72C38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8AE08A-9702-724E-9AE9-DBA128A53F06}"/>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737E1-510A-0C41-8D0C-272163C3A4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54A77948-7C9F-B744-9391-051F2ACCFB68}"/>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3706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2FE1C-5975-5840-9695-D0BA10E76D07}"/>
              </a:ext>
            </a:extLst>
          </p:cNvPr>
          <p:cNvSpPr>
            <a:spLocks noGrp="1"/>
          </p:cNvSpPr>
          <p:nvPr>
            <p:ph type="title"/>
          </p:nvPr>
        </p:nvSpPr>
        <p:spPr>
          <a:xfrm>
            <a:off x="1663484" y="0"/>
            <a:ext cx="8865031" cy="1325563"/>
          </a:xfrm>
          <a:prstGeom prst="rect">
            <a:avLst/>
          </a:prstGeom>
        </p:spPr>
        <p:txBody>
          <a:bodyPr/>
          <a:lstStyle/>
          <a:p>
            <a:r>
              <a:rPr lang="en-US"/>
              <a:t>Click to edit Master title style</a:t>
            </a:r>
          </a:p>
        </p:txBody>
      </p:sp>
      <p:sp>
        <p:nvSpPr>
          <p:cNvPr id="6" name="Rectangle 5">
            <a:extLst>
              <a:ext uri="{FF2B5EF4-FFF2-40B4-BE49-F238E27FC236}">
                <a16:creationId xmlns:a16="http://schemas.microsoft.com/office/drawing/2014/main" id="{792A3D0B-517E-EB45-8EEA-35B8430D5F5A}"/>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423105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B649D7-CE38-3C49-B65B-BBDF0C2BCEF2}"/>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14301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042B-81E1-E745-A2CD-E4D6880A9021}"/>
              </a:ext>
            </a:extLst>
          </p:cNvPr>
          <p:cNvSpPr>
            <a:spLocks noGrp="1"/>
          </p:cNvSpPr>
          <p:nvPr>
            <p:ph type="title"/>
          </p:nvPr>
        </p:nvSpPr>
        <p:spPr>
          <a:xfrm>
            <a:off x="839788" y="759416"/>
            <a:ext cx="3932237" cy="129798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34D05A-F42E-E043-97E0-784157540547}"/>
              </a:ext>
            </a:extLst>
          </p:cNvPr>
          <p:cNvSpPr>
            <a:spLocks noGrp="1"/>
          </p:cNvSpPr>
          <p:nvPr>
            <p:ph idx="1"/>
          </p:nvPr>
        </p:nvSpPr>
        <p:spPr>
          <a:xfrm>
            <a:off x="5183188" y="759417"/>
            <a:ext cx="6172200" cy="5140568"/>
          </a:xfrm>
          <a:ln/>
        </p:spPr>
        <p:style>
          <a:lnRef idx="1">
            <a:schemeClr val="accent2"/>
          </a:lnRef>
          <a:fillRef idx="2">
            <a:schemeClr val="accent2"/>
          </a:fillRef>
          <a:effectRef idx="1">
            <a:schemeClr val="accent2"/>
          </a:effectRef>
          <a:fontRef idx="minor">
            <a:schemeClr val="dk1"/>
          </a:fontRef>
        </p:style>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8867D67-FED8-4747-B18B-2EC40CA1C060}"/>
              </a:ext>
            </a:extLst>
          </p:cNvPr>
          <p:cNvSpPr>
            <a:spLocks noGrp="1"/>
          </p:cNvSpPr>
          <p:nvPr>
            <p:ph type="body" sz="half" idx="2"/>
          </p:nvPr>
        </p:nvSpPr>
        <p:spPr>
          <a:xfrm>
            <a:off x="839788" y="2088396"/>
            <a:ext cx="3932237" cy="3811588"/>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a:bodyPr>
          <a:lstStyle>
            <a:lvl1pPr marL="0" indent="0" algn="l">
              <a:buNone/>
              <a:defRPr sz="2000">
                <a:solidFill>
                  <a:schemeClr val="tx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0561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6F744-51D4-C245-BD10-A4DFF7556DE8}"/>
              </a:ext>
            </a:extLst>
          </p:cNvPr>
          <p:cNvSpPr>
            <a:spLocks noGrp="1"/>
          </p:cNvSpPr>
          <p:nvPr>
            <p:ph type="title"/>
          </p:nvPr>
        </p:nvSpPr>
        <p:spPr>
          <a:xfrm>
            <a:off x="839788" y="859809"/>
            <a:ext cx="3932237" cy="119759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328E51-995B-2340-A20D-AB507AA682B2}"/>
              </a:ext>
            </a:extLst>
          </p:cNvPr>
          <p:cNvSpPr>
            <a:spLocks noGrp="1"/>
          </p:cNvSpPr>
          <p:nvPr>
            <p:ph type="pic" idx="1"/>
          </p:nvPr>
        </p:nvSpPr>
        <p:spPr>
          <a:xfrm>
            <a:off x="5183188" y="859809"/>
            <a:ext cx="6172200" cy="50012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DDFB2F8-3B47-2D4D-ADAC-3BC29BF56943}"/>
              </a:ext>
            </a:extLst>
          </p:cNvPr>
          <p:cNvSpPr>
            <a:spLocks noGrp="1"/>
          </p:cNvSpPr>
          <p:nvPr>
            <p:ph type="body" sz="half" idx="2"/>
          </p:nvPr>
        </p:nvSpPr>
        <p:spPr>
          <a:xfrm>
            <a:off x="839788" y="2057400"/>
            <a:ext cx="3932237" cy="3811588"/>
          </a:xfrm>
          <a:prstGeom prst="roundRect">
            <a:avLst/>
          </a:prstGeom>
        </p:spPr>
        <p:style>
          <a:lnRef idx="1">
            <a:schemeClr val="accent1"/>
          </a:lnRef>
          <a:fillRef idx="2">
            <a:schemeClr val="accent1"/>
          </a:fillRef>
          <a:effectRef idx="1">
            <a:schemeClr val="accent1"/>
          </a:effectRef>
          <a:fontRef idx="minor">
            <a:schemeClr val="dk1"/>
          </a:fontRef>
        </p:style>
        <p:txBody>
          <a:bodyPr>
            <a:normAutofit/>
          </a:bodyPr>
          <a:lstStyle>
            <a:lvl1pPr marL="0" indent="0">
              <a:buNone/>
              <a:defRPr sz="2000">
                <a:solidFill>
                  <a:sysClr val="windowText" lastClr="000000"/>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8875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E362E88-77CA-C946-9DBF-9176F77C2F2D}"/>
              </a:ext>
              <a:ext uri="{C183D7F6-B498-43B3-948B-1728B52AA6E4}">
                <adec:decorative xmlns:adec="http://schemas.microsoft.com/office/drawing/2017/decorative" val="1"/>
              </a:ext>
            </a:extLst>
          </p:cNvPr>
          <p:cNvPicPr>
            <a:picLocks noChangeAspect="1"/>
          </p:cNvPicPr>
          <p:nvPr userDrawn="1"/>
        </p:nvPicPr>
        <p:blipFill>
          <a:blip r:embed="rId13">
            <a:alphaModFix amt="60000"/>
          </a:blip>
          <a:stretch>
            <a:fillRect/>
          </a:stretch>
        </p:blipFill>
        <p:spPr>
          <a:xfrm>
            <a:off x="0" y="-1"/>
            <a:ext cx="12215634" cy="6858001"/>
          </a:xfrm>
          <a:prstGeom prst="rect">
            <a:avLst/>
          </a:prstGeom>
        </p:spPr>
      </p:pic>
      <p:sp>
        <p:nvSpPr>
          <p:cNvPr id="3" name="Text Placeholder 2">
            <a:extLst>
              <a:ext uri="{FF2B5EF4-FFF2-40B4-BE49-F238E27FC236}">
                <a16:creationId xmlns:a16="http://schemas.microsoft.com/office/drawing/2014/main" id="{5C9440C9-105F-EF4E-9D29-097398D31DD2}"/>
              </a:ext>
            </a:extLst>
          </p:cNvPr>
          <p:cNvSpPr>
            <a:spLocks noGrp="1"/>
          </p:cNvSpPr>
          <p:nvPr>
            <p:ph type="body" idx="1"/>
          </p:nvPr>
        </p:nvSpPr>
        <p:spPr>
          <a:xfrm>
            <a:off x="838200" y="2870199"/>
            <a:ext cx="10515600" cy="3306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6" name="Picture 45" descr="ABRA logo">
            <a:extLst>
              <a:ext uri="{FF2B5EF4-FFF2-40B4-BE49-F238E27FC236}">
                <a16:creationId xmlns:a16="http://schemas.microsoft.com/office/drawing/2014/main" id="{1A803512-9B35-8842-816F-EB5B18FFEA37}"/>
              </a:ext>
            </a:extLst>
          </p:cNvPr>
          <p:cNvPicPr/>
          <p:nvPr userDrawn="1"/>
        </p:nvPicPr>
        <p:blipFill>
          <a:blip r:embed="rId14">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11" name="Picture 10" descr="Concordia University &amp; CSLP Logos">
            <a:extLst>
              <a:ext uri="{FF2B5EF4-FFF2-40B4-BE49-F238E27FC236}">
                <a16:creationId xmlns:a16="http://schemas.microsoft.com/office/drawing/2014/main" id="{329CE55E-D8B4-DA4B-8034-37599E8FD025}"/>
              </a:ext>
            </a:extLst>
          </p:cNvPr>
          <p:cNvPicPr>
            <a:picLocks noChangeAspect="1"/>
          </p:cNvPicPr>
          <p:nvPr userDrawn="1"/>
        </p:nvPicPr>
        <p:blipFill>
          <a:blip r:embed="rId15"/>
          <a:stretch>
            <a:fillRect/>
          </a:stretch>
        </p:blipFill>
        <p:spPr>
          <a:xfrm>
            <a:off x="192838" y="6356547"/>
            <a:ext cx="3652924" cy="346603"/>
          </a:xfrm>
          <a:prstGeom prst="rect">
            <a:avLst/>
          </a:prstGeom>
        </p:spPr>
      </p:pic>
      <p:pic>
        <p:nvPicPr>
          <p:cNvPr id="8" name="Picture 7" descr="LTK+ LOGO">
            <a:extLst>
              <a:ext uri="{FF2B5EF4-FFF2-40B4-BE49-F238E27FC236}">
                <a16:creationId xmlns:a16="http://schemas.microsoft.com/office/drawing/2014/main" id="{D3B377DD-1305-D24D-A797-F6641632DFDA}"/>
              </a:ext>
            </a:extLst>
          </p:cNvPr>
          <p:cNvPicPr>
            <a:picLocks noChangeAspect="1"/>
          </p:cNvPicPr>
          <p:nvPr userDrawn="1"/>
        </p:nvPicPr>
        <p:blipFill>
          <a:blip r:embed="rId16"/>
          <a:stretch>
            <a:fillRect/>
          </a:stretch>
        </p:blipFill>
        <p:spPr>
          <a:xfrm>
            <a:off x="10627250" y="159837"/>
            <a:ext cx="1346201" cy="499534"/>
          </a:xfrm>
          <a:prstGeom prst="rect">
            <a:avLst/>
          </a:prstGeom>
        </p:spPr>
      </p:pic>
      <p:sp>
        <p:nvSpPr>
          <p:cNvPr id="13" name="Title Placeholder 12">
            <a:extLst>
              <a:ext uri="{FF2B5EF4-FFF2-40B4-BE49-F238E27FC236}">
                <a16:creationId xmlns:a16="http://schemas.microsoft.com/office/drawing/2014/main" id="{751A97A0-631E-8948-BC2A-696521B9031F}"/>
              </a:ext>
            </a:extLst>
          </p:cNvPr>
          <p:cNvSpPr>
            <a:spLocks noGrp="1"/>
          </p:cNvSpPr>
          <p:nvPr>
            <p:ph type="title"/>
          </p:nvPr>
        </p:nvSpPr>
        <p:spPr>
          <a:xfrm>
            <a:off x="850017" y="863598"/>
            <a:ext cx="10515600" cy="1325563"/>
          </a:xfrm>
          <a:prstGeom prst="rect">
            <a:avLst/>
          </a:prstGeom>
        </p:spPr>
        <p:txBody>
          <a:bodyPr vert="horz" lIns="91440" tIns="45720" rIns="91440" bIns="45720" rtlCol="0" anchor="ctr">
            <a:normAutofit/>
          </a:bodyPr>
          <a:lstStyle/>
          <a:p>
            <a:r>
              <a:rPr lang="en-US" dirty="0"/>
              <a:t>Click to edit Master title style</a:t>
            </a:r>
          </a:p>
        </p:txBody>
      </p:sp>
      <p:pic>
        <p:nvPicPr>
          <p:cNvPr id="2" name="Picture 1" descr="READS logo">
            <a:extLst>
              <a:ext uri="{FF2B5EF4-FFF2-40B4-BE49-F238E27FC236}">
                <a16:creationId xmlns:a16="http://schemas.microsoft.com/office/drawing/2014/main" id="{F2C6AC27-A6CE-0C15-C24C-81C0E0D94E02}"/>
              </a:ext>
            </a:extLst>
          </p:cNvPr>
          <p:cNvPicPr>
            <a:picLocks noChangeAspect="1"/>
          </p:cNvPicPr>
          <p:nvPr userDrawn="1"/>
        </p:nvPicPr>
        <p:blipFill>
          <a:blip r:embed="rId17"/>
          <a:stretch>
            <a:fillRect/>
          </a:stretch>
        </p:blipFill>
        <p:spPr>
          <a:xfrm>
            <a:off x="838200" y="555039"/>
            <a:ext cx="1185445" cy="251999"/>
          </a:xfrm>
          <a:prstGeom prst="rect">
            <a:avLst/>
          </a:prstGeom>
        </p:spPr>
      </p:pic>
      <p:sp>
        <p:nvSpPr>
          <p:cNvPr id="4" name="Footer Placeholder 11">
            <a:extLst>
              <a:ext uri="{FF2B5EF4-FFF2-40B4-BE49-F238E27FC236}">
                <a16:creationId xmlns:a16="http://schemas.microsoft.com/office/drawing/2014/main" id="{4A7941F1-8FC1-1510-C35A-B9833F6F9CF1}"/>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
        <p:nvSpPr>
          <p:cNvPr id="5" name="Footer Placeholder 11">
            <a:extLst>
              <a:ext uri="{FF2B5EF4-FFF2-40B4-BE49-F238E27FC236}">
                <a16:creationId xmlns:a16="http://schemas.microsoft.com/office/drawing/2014/main" id="{52DA9D47-9AF2-8683-871E-93E16EE62B71}"/>
              </a:ext>
            </a:extLst>
          </p:cNvPr>
          <p:cNvSpPr txBox="1">
            <a:spLocks/>
          </p:cNvSpPr>
          <p:nvPr userDrawn="1"/>
        </p:nvSpPr>
        <p:spPr>
          <a:xfrm>
            <a:off x="4062235" y="6334918"/>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1645053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b="1" i="0" kern="1200">
          <a:solidFill>
            <a:schemeClr val="tx2"/>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literacy.concordia.ca/tpd/mod_assessment/story.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F3E236-FC1D-7D40-57BE-5AC5C3843575}"/>
              </a:ext>
            </a:extLst>
          </p:cNvPr>
          <p:cNvSpPr>
            <a:spLocks noGrp="1"/>
          </p:cNvSpPr>
          <p:nvPr>
            <p:ph type="title"/>
          </p:nvPr>
        </p:nvSpPr>
        <p:spPr/>
        <p:txBody>
          <a:bodyPr/>
          <a:lstStyle/>
          <a:p>
            <a:r>
              <a:rPr lang="en-CA" noProof="0" dirty="0"/>
              <a:t>Teaching Early Literacy with the Learning Toolkit+</a:t>
            </a:r>
          </a:p>
        </p:txBody>
      </p:sp>
      <p:sp>
        <p:nvSpPr>
          <p:cNvPr id="5" name="Text Placeholder 4">
            <a:extLst>
              <a:ext uri="{FF2B5EF4-FFF2-40B4-BE49-F238E27FC236}">
                <a16:creationId xmlns:a16="http://schemas.microsoft.com/office/drawing/2014/main" id="{213B4055-29B1-AF47-72CA-F3CE62C9BF98}"/>
              </a:ext>
            </a:extLst>
          </p:cNvPr>
          <p:cNvSpPr>
            <a:spLocks noGrp="1"/>
          </p:cNvSpPr>
          <p:nvPr>
            <p:ph type="body" idx="1"/>
          </p:nvPr>
        </p:nvSpPr>
        <p:spPr/>
        <p:txBody>
          <a:bodyPr/>
          <a:lstStyle/>
          <a:p>
            <a:pPr algn="ctr"/>
            <a:r>
              <a:rPr lang="en-CA" noProof="0" dirty="0">
                <a:solidFill>
                  <a:schemeClr val="tx2">
                    <a:lumMod val="60000"/>
                    <a:lumOff val="40000"/>
                  </a:schemeClr>
                </a:solidFill>
              </a:rPr>
              <a:t>A Teacher Professional Development Course</a:t>
            </a:r>
          </a:p>
          <a:p>
            <a:pPr algn="ctr"/>
            <a:r>
              <a:rPr lang="en-CA" b="1" noProof="0" dirty="0">
                <a:solidFill>
                  <a:schemeClr val="bg2"/>
                </a:solidFill>
              </a:rPr>
              <a:t>Day </a:t>
            </a:r>
            <a:r>
              <a:rPr lang="en-CA" b="1" dirty="0">
                <a:solidFill>
                  <a:schemeClr val="bg2"/>
                </a:solidFill>
              </a:rPr>
              <a:t>3</a:t>
            </a:r>
            <a:endParaRPr lang="en-CA" b="1" noProof="0" dirty="0">
              <a:solidFill>
                <a:schemeClr val="bg2"/>
              </a:solidFill>
            </a:endParaRPr>
          </a:p>
        </p:txBody>
      </p:sp>
    </p:spTree>
    <p:extLst>
      <p:ext uri="{BB962C8B-B14F-4D97-AF65-F5344CB8AC3E}">
        <p14:creationId xmlns:p14="http://schemas.microsoft.com/office/powerpoint/2010/main" val="1871197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2FE27-45E2-4929-6C7C-D21630CD4C19}"/>
              </a:ext>
            </a:extLst>
          </p:cNvPr>
          <p:cNvSpPr>
            <a:spLocks noGrp="1"/>
          </p:cNvSpPr>
          <p:nvPr>
            <p:ph type="title"/>
          </p:nvPr>
        </p:nvSpPr>
        <p:spPr/>
        <p:txBody>
          <a:bodyPr/>
          <a:lstStyle/>
          <a:p>
            <a:r>
              <a:rPr lang="en-US" dirty="0"/>
              <a:t>Reminder: Built-in Support</a:t>
            </a:r>
          </a:p>
        </p:txBody>
      </p:sp>
      <p:sp>
        <p:nvSpPr>
          <p:cNvPr id="3" name="Content Placeholder 2">
            <a:extLst>
              <a:ext uri="{FF2B5EF4-FFF2-40B4-BE49-F238E27FC236}">
                <a16:creationId xmlns:a16="http://schemas.microsoft.com/office/drawing/2014/main" id="{392DD4C2-9473-882A-04A0-4A889FBAD940}"/>
              </a:ext>
            </a:extLst>
          </p:cNvPr>
          <p:cNvSpPr>
            <a:spLocks noGrp="1"/>
          </p:cNvSpPr>
          <p:nvPr>
            <p:ph sz="half" idx="1"/>
          </p:nvPr>
        </p:nvSpPr>
        <p:spPr/>
        <p:txBody>
          <a:bodyPr>
            <a:normAutofit fontScale="92500" lnSpcReduction="10000"/>
          </a:bodyPr>
          <a:lstStyle/>
          <a:p>
            <a:r>
              <a:rPr lang="en-US" dirty="0"/>
              <a:t>Audio buttons in the ABRA stories can read the page to the child</a:t>
            </a:r>
          </a:p>
          <a:p>
            <a:pPr lvl="1"/>
            <a:r>
              <a:rPr lang="en-US" dirty="0"/>
              <a:t>Audio-assisted reading</a:t>
            </a:r>
          </a:p>
          <a:p>
            <a:pPr lvl="1"/>
            <a:r>
              <a:rPr lang="en-US" dirty="0"/>
              <a:t>Echo reading</a:t>
            </a:r>
          </a:p>
          <a:p>
            <a:r>
              <a:rPr lang="en-US" dirty="0"/>
              <a:t>Clicking on a word launches the built-in decoding support. The word is segmented, and audio for each phoneme is released while visually highlighted. Then the letters get closer together and the process is repeated to help the child blend the word.</a:t>
            </a:r>
          </a:p>
        </p:txBody>
      </p:sp>
      <p:pic>
        <p:nvPicPr>
          <p:cNvPr id="5" name="Content Placeholder 5" descr="An example of the decoding help ABRA provides. The user has clicked on the word from the story. The software has segmented the word and highlights the letters as audio of the sounds are released, then it brings the letters closer and repeats process as it blends the word.">
            <a:extLst>
              <a:ext uri="{FF2B5EF4-FFF2-40B4-BE49-F238E27FC236}">
                <a16:creationId xmlns:a16="http://schemas.microsoft.com/office/drawing/2014/main" id="{86B6BE09-9373-C5D7-644D-105331E7B53B}"/>
              </a:ext>
            </a:extLst>
          </p:cNvPr>
          <p:cNvPicPr>
            <a:picLocks noGrp="1" noChangeAspect="1"/>
          </p:cNvPicPr>
          <p:nvPr>
            <p:ph sz="half" idx="2"/>
          </p:nvPr>
        </p:nvPicPr>
        <p:blipFill>
          <a:blip r:embed="rId2"/>
          <a:stretch>
            <a:fillRect/>
          </a:stretch>
        </p:blipFill>
        <p:spPr>
          <a:xfrm>
            <a:off x="6172200" y="2061400"/>
            <a:ext cx="5181600" cy="3879787"/>
          </a:xfrm>
          <a:ln w="38100">
            <a:solidFill>
              <a:schemeClr val="tx1"/>
            </a:solidFill>
          </a:ln>
        </p:spPr>
      </p:pic>
    </p:spTree>
    <p:extLst>
      <p:ext uri="{BB962C8B-B14F-4D97-AF65-F5344CB8AC3E}">
        <p14:creationId xmlns:p14="http://schemas.microsoft.com/office/powerpoint/2010/main" val="2954314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2EDBB-8070-949B-3948-0657D13B7930}"/>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98DBD72D-C64B-1149-A508-E973A2D1D32B}"/>
              </a:ext>
            </a:extLst>
          </p:cNvPr>
          <p:cNvSpPr>
            <a:spLocks noGrp="1"/>
          </p:cNvSpPr>
          <p:nvPr>
            <p:ph idx="1"/>
          </p:nvPr>
        </p:nvSpPr>
        <p:spPr/>
        <p:txBody>
          <a:bodyPr/>
          <a:lstStyle/>
          <a:p>
            <a:pPr marL="514350" indent="-514350">
              <a:buAutoNum type="arabicParenR"/>
            </a:pPr>
            <a:r>
              <a:rPr lang="en-US" dirty="0"/>
              <a:t>How can you tell if a child has memorized the story versus being able to read it quickly and accurately?</a:t>
            </a:r>
          </a:p>
          <a:p>
            <a:pPr marL="514350" indent="-514350">
              <a:buAutoNum type="arabicParenR"/>
            </a:pPr>
            <a:endParaRPr lang="en-US" dirty="0"/>
          </a:p>
          <a:p>
            <a:pPr marL="514350" indent="-514350">
              <a:buAutoNum type="arabicParenR"/>
            </a:pPr>
            <a:r>
              <a:rPr lang="en-US" dirty="0"/>
              <a:t>Some learners might read fluently but not understand what they’re reading. How would you check that they understand what they read? </a:t>
            </a:r>
          </a:p>
          <a:p>
            <a:pPr marL="514350" indent="-514350">
              <a:buAutoNum type="arabicParenR"/>
            </a:pPr>
            <a:endParaRPr lang="en-US" dirty="0"/>
          </a:p>
          <a:p>
            <a:pPr marL="514350" indent="-514350">
              <a:buFont typeface="Arial" panose="020B0604020202020204" pitchFamily="34" charset="0"/>
              <a:buAutoNum type="arabicParenR"/>
            </a:pPr>
            <a:r>
              <a:rPr lang="en-US" dirty="0"/>
              <a:t>Share your experiences reading books aloud to children. How do you sound the first time you read aloud compared to tenth time?</a:t>
            </a:r>
          </a:p>
          <a:p>
            <a:pPr marL="514350" indent="-514350">
              <a:buAutoNum type="arabicParenR"/>
            </a:pPr>
            <a:endParaRPr lang="en-US" dirty="0"/>
          </a:p>
        </p:txBody>
      </p:sp>
    </p:spTree>
    <p:extLst>
      <p:ext uri="{BB962C8B-B14F-4D97-AF65-F5344CB8AC3E}">
        <p14:creationId xmlns:p14="http://schemas.microsoft.com/office/powerpoint/2010/main" val="1824068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89CA-D87A-4253-C672-95C595EAD821}"/>
              </a:ext>
            </a:extLst>
          </p:cNvPr>
          <p:cNvSpPr>
            <a:spLocks noGrp="1"/>
          </p:cNvSpPr>
          <p:nvPr>
            <p:ph type="title"/>
          </p:nvPr>
        </p:nvSpPr>
        <p:spPr/>
        <p:txBody>
          <a:bodyPr/>
          <a:lstStyle/>
          <a:p>
            <a:r>
              <a:rPr lang="en-CA" noProof="0" dirty="0"/>
              <a:t>Coffee/Tea Break</a:t>
            </a:r>
          </a:p>
        </p:txBody>
      </p:sp>
      <p:pic>
        <p:nvPicPr>
          <p:cNvPr id="4" name="Content Placeholder 3" title="Illustration of a teacup">
            <a:extLst>
              <a:ext uri="{FF2B5EF4-FFF2-40B4-BE49-F238E27FC236}">
                <a16:creationId xmlns:a16="http://schemas.microsoft.com/office/drawing/2014/main" id="{498C8E74-5B97-3886-69AC-3D64C1DC890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05100" y="3995760"/>
            <a:ext cx="3096000" cy="1548000"/>
          </a:xfrm>
          <a:prstGeom prst="rect">
            <a:avLst/>
          </a:prstGeom>
        </p:spPr>
      </p:pic>
      <p:pic>
        <p:nvPicPr>
          <p:cNvPr id="5" name="Picture 4" descr="Illustration of a two hands holding a mug with liquid in it and steam rising from it">
            <a:extLst>
              <a:ext uri="{FF2B5EF4-FFF2-40B4-BE49-F238E27FC236}">
                <a16:creationId xmlns:a16="http://schemas.microsoft.com/office/drawing/2014/main" id="{564AD021-21A7-2B34-D26E-AA7E6F80D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412" y="1813560"/>
            <a:ext cx="2880000" cy="2880000"/>
          </a:xfrm>
          <a:prstGeom prst="rect">
            <a:avLst/>
          </a:prstGeom>
        </p:spPr>
      </p:pic>
    </p:spTree>
    <p:extLst>
      <p:ext uri="{BB962C8B-B14F-4D97-AF65-F5344CB8AC3E}">
        <p14:creationId xmlns:p14="http://schemas.microsoft.com/office/powerpoint/2010/main" val="715067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B7A4B-A949-1780-163A-3A1A29BED241}"/>
              </a:ext>
            </a:extLst>
          </p:cNvPr>
          <p:cNvSpPr>
            <a:spLocks noGrp="1"/>
          </p:cNvSpPr>
          <p:nvPr>
            <p:ph type="title"/>
          </p:nvPr>
        </p:nvSpPr>
        <p:spPr/>
        <p:txBody>
          <a:bodyPr>
            <a:normAutofit/>
          </a:bodyPr>
          <a:lstStyle/>
          <a:p>
            <a:r>
              <a:rPr lang="en-US" dirty="0"/>
              <a:t>Comprehension: Reading Rope</a:t>
            </a:r>
          </a:p>
        </p:txBody>
      </p:sp>
      <p:sp>
        <p:nvSpPr>
          <p:cNvPr id="3" name="Text Placeholder 2">
            <a:extLst>
              <a:ext uri="{FF2B5EF4-FFF2-40B4-BE49-F238E27FC236}">
                <a16:creationId xmlns:a16="http://schemas.microsoft.com/office/drawing/2014/main" id="{0F116BA5-97DF-89D4-9CF9-7FB2AB2FC482}"/>
              </a:ext>
            </a:extLst>
          </p:cNvPr>
          <p:cNvSpPr>
            <a:spLocks noGrp="1"/>
          </p:cNvSpPr>
          <p:nvPr>
            <p:ph type="body" idx="1"/>
          </p:nvPr>
        </p:nvSpPr>
        <p:spPr>
          <a:xfrm>
            <a:off x="962289" y="1070482"/>
            <a:ext cx="9680978" cy="435504"/>
          </a:xfrm>
        </p:spPr>
        <p:txBody>
          <a:bodyPr/>
          <a:lstStyle/>
          <a:p>
            <a:pPr algn="ctr"/>
            <a:r>
              <a:rPr lang="en-US" dirty="0">
                <a:solidFill>
                  <a:schemeClr val="bg1"/>
                </a:solidFill>
              </a:rPr>
              <a:t>(Scarborough, 2001)</a:t>
            </a:r>
          </a:p>
        </p:txBody>
      </p:sp>
      <p:pic>
        <p:nvPicPr>
          <p:cNvPr id="4" name="Content Placeholder 3">
            <a:extLst>
              <a:ext uri="{FF2B5EF4-FFF2-40B4-BE49-F238E27FC236}">
                <a16:creationId xmlns:a16="http://schemas.microsoft.com/office/drawing/2014/main" id="{E6AFA9EB-9480-CD5C-A33D-0C5095A47183}"/>
              </a:ext>
            </a:extLst>
          </p:cNvPr>
          <p:cNvPicPr>
            <a:picLocks noGrp="1" noChangeAspect="1"/>
          </p:cNvPicPr>
          <p:nvPr>
            <p:ph sz="half" idx="2"/>
          </p:nvPr>
        </p:nvPicPr>
        <p:blipFill rotWithShape="1">
          <a:blip r:embed="rId3"/>
          <a:stretch/>
        </p:blipFill>
        <p:spPr>
          <a:xfrm>
            <a:off x="2830544" y="1624519"/>
            <a:ext cx="5944468" cy="4458352"/>
          </a:xfrm>
          <a:prstGeom prst="rect">
            <a:avLst/>
          </a:prstGeom>
        </p:spPr>
      </p:pic>
    </p:spTree>
    <p:extLst>
      <p:ext uri="{BB962C8B-B14F-4D97-AF65-F5344CB8AC3E}">
        <p14:creationId xmlns:p14="http://schemas.microsoft.com/office/powerpoint/2010/main" val="426651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124F48-2BB2-F1A0-2A32-4E426E8E393C}"/>
              </a:ext>
            </a:extLst>
          </p:cNvPr>
          <p:cNvSpPr>
            <a:spLocks noGrp="1"/>
          </p:cNvSpPr>
          <p:nvPr>
            <p:ph type="title"/>
          </p:nvPr>
        </p:nvSpPr>
        <p:spPr/>
        <p:txBody>
          <a:bodyPr>
            <a:normAutofit/>
          </a:bodyPr>
          <a:lstStyle/>
          <a:p>
            <a:r>
              <a:rPr lang="en-US" sz="3800" dirty="0"/>
              <a:t>Other Components to Understand Text</a:t>
            </a:r>
          </a:p>
        </p:txBody>
      </p:sp>
      <p:sp>
        <p:nvSpPr>
          <p:cNvPr id="5" name="Content Placeholder 4">
            <a:extLst>
              <a:ext uri="{FF2B5EF4-FFF2-40B4-BE49-F238E27FC236}">
                <a16:creationId xmlns:a16="http://schemas.microsoft.com/office/drawing/2014/main" id="{541FEEBB-D1A5-8411-1EEC-2EDEA8E4765C}"/>
              </a:ext>
            </a:extLst>
          </p:cNvPr>
          <p:cNvSpPr>
            <a:spLocks noGrp="1"/>
          </p:cNvSpPr>
          <p:nvPr>
            <p:ph sz="half" idx="1"/>
          </p:nvPr>
        </p:nvSpPr>
        <p:spPr/>
        <p:txBody>
          <a:bodyPr>
            <a:normAutofit/>
          </a:bodyPr>
          <a:lstStyle/>
          <a:p>
            <a:r>
              <a:rPr lang="en-US" dirty="0"/>
              <a:t>Vocabulary </a:t>
            </a:r>
          </a:p>
          <a:p>
            <a:r>
              <a:rPr lang="en-US" dirty="0"/>
              <a:t>Morphology (parts of words)</a:t>
            </a:r>
          </a:p>
          <a:p>
            <a:r>
              <a:rPr lang="en-US" dirty="0"/>
              <a:t>Syntax (grammar)</a:t>
            </a:r>
          </a:p>
          <a:p>
            <a:r>
              <a:rPr lang="en-US" dirty="0"/>
              <a:t>Background knowledge</a:t>
            </a:r>
          </a:p>
          <a:p>
            <a:r>
              <a:rPr lang="en-US" dirty="0"/>
              <a:t>General knowledge</a:t>
            </a:r>
          </a:p>
        </p:txBody>
      </p:sp>
      <p:pic>
        <p:nvPicPr>
          <p:cNvPr id="7" name="Content Placeholder 5">
            <a:extLst>
              <a:ext uri="{FF2B5EF4-FFF2-40B4-BE49-F238E27FC236}">
                <a16:creationId xmlns:a16="http://schemas.microsoft.com/office/drawing/2014/main" id="{062B0089-7103-01D9-CF41-13F924F3B32B}"/>
              </a:ext>
              <a:ext uri="{C183D7F6-B498-43B3-948B-1728B52AA6E4}">
                <adec:decorative xmlns:adec="http://schemas.microsoft.com/office/drawing/2017/decorative" val="1"/>
              </a:ext>
            </a:extLst>
          </p:cNvPr>
          <p:cNvPicPr>
            <a:picLocks noGrp="1" noChangeAspect="1"/>
          </p:cNvPicPr>
          <p:nvPr>
            <p:ph sz="half" idx="2"/>
          </p:nvPr>
        </p:nvPicPr>
        <p:blipFill>
          <a:blip r:embed="rId3"/>
          <a:stretch>
            <a:fillRect/>
          </a:stretch>
        </p:blipFill>
        <p:spPr>
          <a:xfrm>
            <a:off x="7385268" y="1825625"/>
            <a:ext cx="2755464" cy="4351338"/>
          </a:xfrm>
        </p:spPr>
      </p:pic>
    </p:spTree>
    <p:extLst>
      <p:ext uri="{BB962C8B-B14F-4D97-AF65-F5344CB8AC3E}">
        <p14:creationId xmlns:p14="http://schemas.microsoft.com/office/powerpoint/2010/main" val="1495716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3622-5C46-9D49-8D16-EC06124F521C}"/>
              </a:ext>
            </a:extLst>
          </p:cNvPr>
          <p:cNvSpPr>
            <a:spLocks noGrp="1"/>
          </p:cNvSpPr>
          <p:nvPr>
            <p:ph type="title"/>
          </p:nvPr>
        </p:nvSpPr>
        <p:spPr/>
        <p:txBody>
          <a:bodyPr/>
          <a:lstStyle/>
          <a:p>
            <a:r>
              <a:rPr lang="en-US" dirty="0"/>
              <a:t>Vocabulary</a:t>
            </a:r>
          </a:p>
        </p:txBody>
      </p:sp>
      <p:sp>
        <p:nvSpPr>
          <p:cNvPr id="4" name="Text Placeholder 3">
            <a:extLst>
              <a:ext uri="{FF2B5EF4-FFF2-40B4-BE49-F238E27FC236}">
                <a16:creationId xmlns:a16="http://schemas.microsoft.com/office/drawing/2014/main" id="{EE6CC1CF-35DF-D6D6-465D-422EDFE0B539}"/>
              </a:ext>
            </a:extLst>
          </p:cNvPr>
          <p:cNvSpPr>
            <a:spLocks noGrp="1"/>
          </p:cNvSpPr>
          <p:nvPr>
            <p:ph type="body" idx="1"/>
          </p:nvPr>
        </p:nvSpPr>
        <p:spPr/>
        <p:txBody>
          <a:bodyPr/>
          <a:lstStyle/>
          <a:p>
            <a:r>
              <a:rPr lang="en-US" dirty="0"/>
              <a:t>Build on Prior Knowledge</a:t>
            </a:r>
          </a:p>
        </p:txBody>
      </p:sp>
      <p:sp>
        <p:nvSpPr>
          <p:cNvPr id="3" name="Content Placeholder 2">
            <a:extLst>
              <a:ext uri="{FF2B5EF4-FFF2-40B4-BE49-F238E27FC236}">
                <a16:creationId xmlns:a16="http://schemas.microsoft.com/office/drawing/2014/main" id="{514CD597-D58F-5147-B1D7-E4995C7788A8}"/>
              </a:ext>
            </a:extLst>
          </p:cNvPr>
          <p:cNvSpPr>
            <a:spLocks noGrp="1"/>
          </p:cNvSpPr>
          <p:nvPr>
            <p:ph sz="half" idx="2"/>
          </p:nvPr>
        </p:nvSpPr>
        <p:spPr/>
        <p:txBody>
          <a:bodyPr/>
          <a:lstStyle/>
          <a:p>
            <a:r>
              <a:rPr lang="en-US" dirty="0"/>
              <a:t>Start with familiar words: animals, items in the classroom.</a:t>
            </a:r>
          </a:p>
          <a:p>
            <a:r>
              <a:rPr lang="en-US" dirty="0"/>
              <a:t>Categorize: farm animals vs. wild animals.</a:t>
            </a:r>
          </a:p>
          <a:p>
            <a:r>
              <a:rPr lang="en-US" dirty="0"/>
              <a:t>Categories help organize. </a:t>
            </a:r>
          </a:p>
          <a:p>
            <a:r>
              <a:rPr lang="en-US" dirty="0"/>
              <a:t>Learn to use English for conversation.</a:t>
            </a:r>
          </a:p>
          <a:p>
            <a:endParaRPr lang="en-US" dirty="0"/>
          </a:p>
        </p:txBody>
      </p:sp>
      <p:sp>
        <p:nvSpPr>
          <p:cNvPr id="5" name="Text Placeholder 4">
            <a:extLst>
              <a:ext uri="{FF2B5EF4-FFF2-40B4-BE49-F238E27FC236}">
                <a16:creationId xmlns:a16="http://schemas.microsoft.com/office/drawing/2014/main" id="{8D03CD59-A864-52CB-8723-8B9BFB08F372}"/>
              </a:ext>
            </a:extLst>
          </p:cNvPr>
          <p:cNvSpPr>
            <a:spLocks noGrp="1"/>
          </p:cNvSpPr>
          <p:nvPr>
            <p:ph type="body" sz="quarter" idx="3"/>
          </p:nvPr>
        </p:nvSpPr>
        <p:spPr/>
        <p:txBody>
          <a:bodyPr/>
          <a:lstStyle/>
          <a:p>
            <a:r>
              <a:rPr lang="en-US" dirty="0"/>
              <a:t>Categorize</a:t>
            </a:r>
          </a:p>
        </p:txBody>
      </p:sp>
      <p:graphicFrame>
        <p:nvGraphicFramePr>
          <p:cNvPr id="7" name="Content Placeholder 6">
            <a:extLst>
              <a:ext uri="{FF2B5EF4-FFF2-40B4-BE49-F238E27FC236}">
                <a16:creationId xmlns:a16="http://schemas.microsoft.com/office/drawing/2014/main" id="{5E46FD61-6C28-A9B6-2CD2-43E0838B7193}"/>
              </a:ext>
            </a:extLst>
          </p:cNvPr>
          <p:cNvGraphicFramePr>
            <a:graphicFrameLocks noGrp="1"/>
          </p:cNvGraphicFramePr>
          <p:nvPr>
            <p:ph sz="quarter" idx="4"/>
          </p:nvPr>
        </p:nvGraphicFramePr>
        <p:xfrm>
          <a:off x="6172200" y="2505075"/>
          <a:ext cx="5183188" cy="1854200"/>
        </p:xfrm>
        <a:graphic>
          <a:graphicData uri="http://schemas.openxmlformats.org/drawingml/2006/table">
            <a:tbl>
              <a:tblPr firstRow="1" bandRow="1">
                <a:tableStyleId>{21E4AEA4-8DFA-4A89-87EB-49C32662AFE0}</a:tableStyleId>
              </a:tblPr>
              <a:tblGrid>
                <a:gridCol w="2591594">
                  <a:extLst>
                    <a:ext uri="{9D8B030D-6E8A-4147-A177-3AD203B41FA5}">
                      <a16:colId xmlns:a16="http://schemas.microsoft.com/office/drawing/2014/main" val="3178913470"/>
                    </a:ext>
                  </a:extLst>
                </a:gridCol>
                <a:gridCol w="2591594">
                  <a:extLst>
                    <a:ext uri="{9D8B030D-6E8A-4147-A177-3AD203B41FA5}">
                      <a16:colId xmlns:a16="http://schemas.microsoft.com/office/drawing/2014/main" val="2169581813"/>
                    </a:ext>
                  </a:extLst>
                </a:gridCol>
              </a:tblGrid>
              <a:tr h="370840">
                <a:tc>
                  <a:txBody>
                    <a:bodyPr/>
                    <a:lstStyle/>
                    <a:p>
                      <a:r>
                        <a:rPr lang="en-US" dirty="0"/>
                        <a:t>Farm</a:t>
                      </a:r>
                    </a:p>
                  </a:txBody>
                  <a:tcPr>
                    <a:solidFill>
                      <a:schemeClr val="tx2"/>
                    </a:solidFill>
                  </a:tcPr>
                </a:tc>
                <a:tc>
                  <a:txBody>
                    <a:bodyPr/>
                    <a:lstStyle/>
                    <a:p>
                      <a:r>
                        <a:rPr lang="en-US" dirty="0"/>
                        <a:t>Wild</a:t>
                      </a:r>
                    </a:p>
                  </a:txBody>
                  <a:tcPr>
                    <a:solidFill>
                      <a:schemeClr val="tx2"/>
                    </a:solidFill>
                  </a:tcPr>
                </a:tc>
                <a:extLst>
                  <a:ext uri="{0D108BD9-81ED-4DB2-BD59-A6C34878D82A}">
                    <a16:rowId xmlns:a16="http://schemas.microsoft.com/office/drawing/2014/main" val="3542676640"/>
                  </a:ext>
                </a:extLst>
              </a:tr>
              <a:tr h="370840">
                <a:tc>
                  <a:txBody>
                    <a:bodyPr/>
                    <a:lstStyle/>
                    <a:p>
                      <a:r>
                        <a:rPr lang="en-US" dirty="0"/>
                        <a:t>Goat</a:t>
                      </a:r>
                    </a:p>
                  </a:txBody>
                  <a:tcPr/>
                </a:tc>
                <a:tc>
                  <a:txBody>
                    <a:bodyPr/>
                    <a:lstStyle/>
                    <a:p>
                      <a:r>
                        <a:rPr lang="en-US" dirty="0"/>
                        <a:t>Elephant</a:t>
                      </a:r>
                    </a:p>
                  </a:txBody>
                  <a:tcPr/>
                </a:tc>
                <a:extLst>
                  <a:ext uri="{0D108BD9-81ED-4DB2-BD59-A6C34878D82A}">
                    <a16:rowId xmlns:a16="http://schemas.microsoft.com/office/drawing/2014/main" val="520314337"/>
                  </a:ext>
                </a:extLst>
              </a:tr>
              <a:tr h="370840">
                <a:tc>
                  <a:txBody>
                    <a:bodyPr/>
                    <a:lstStyle/>
                    <a:p>
                      <a:r>
                        <a:rPr lang="en-US" dirty="0"/>
                        <a:t>Cow</a:t>
                      </a:r>
                    </a:p>
                  </a:txBody>
                  <a:tcPr/>
                </a:tc>
                <a:tc>
                  <a:txBody>
                    <a:bodyPr/>
                    <a:lstStyle/>
                    <a:p>
                      <a:r>
                        <a:rPr lang="en-US" dirty="0"/>
                        <a:t>Lion</a:t>
                      </a:r>
                    </a:p>
                  </a:txBody>
                  <a:tcPr/>
                </a:tc>
                <a:extLst>
                  <a:ext uri="{0D108BD9-81ED-4DB2-BD59-A6C34878D82A}">
                    <a16:rowId xmlns:a16="http://schemas.microsoft.com/office/drawing/2014/main" val="3784191260"/>
                  </a:ext>
                </a:extLst>
              </a:tr>
              <a:tr h="370840">
                <a:tc>
                  <a:txBody>
                    <a:bodyPr/>
                    <a:lstStyle/>
                    <a:p>
                      <a:r>
                        <a:rPr lang="en-US" dirty="0"/>
                        <a:t>Chicken</a:t>
                      </a:r>
                    </a:p>
                  </a:txBody>
                  <a:tcPr/>
                </a:tc>
                <a:tc>
                  <a:txBody>
                    <a:bodyPr/>
                    <a:lstStyle/>
                    <a:p>
                      <a:r>
                        <a:rPr lang="en-US" dirty="0"/>
                        <a:t>Gorilla</a:t>
                      </a:r>
                    </a:p>
                  </a:txBody>
                  <a:tcPr/>
                </a:tc>
                <a:extLst>
                  <a:ext uri="{0D108BD9-81ED-4DB2-BD59-A6C34878D82A}">
                    <a16:rowId xmlns:a16="http://schemas.microsoft.com/office/drawing/2014/main" val="3448385937"/>
                  </a:ext>
                </a:extLst>
              </a:tr>
              <a:tr h="370840">
                <a:tc>
                  <a:txBody>
                    <a:bodyPr/>
                    <a:lstStyle/>
                    <a:p>
                      <a:r>
                        <a:rPr lang="en-US" dirty="0"/>
                        <a:t>Donkey</a:t>
                      </a:r>
                    </a:p>
                  </a:txBody>
                  <a:tcPr/>
                </a:tc>
                <a:tc>
                  <a:txBody>
                    <a:bodyPr/>
                    <a:lstStyle/>
                    <a:p>
                      <a:r>
                        <a:rPr lang="en-US" dirty="0"/>
                        <a:t>Zebra</a:t>
                      </a:r>
                    </a:p>
                  </a:txBody>
                  <a:tcPr/>
                </a:tc>
                <a:extLst>
                  <a:ext uri="{0D108BD9-81ED-4DB2-BD59-A6C34878D82A}">
                    <a16:rowId xmlns:a16="http://schemas.microsoft.com/office/drawing/2014/main" val="4184544329"/>
                  </a:ext>
                </a:extLst>
              </a:tr>
            </a:tbl>
          </a:graphicData>
        </a:graphic>
      </p:graphicFrame>
      <p:pic>
        <p:nvPicPr>
          <p:cNvPr id="8" name="Picture 7">
            <a:extLst>
              <a:ext uri="{FF2B5EF4-FFF2-40B4-BE49-F238E27FC236}">
                <a16:creationId xmlns:a16="http://schemas.microsoft.com/office/drawing/2014/main" id="{D3A11FE5-EFD7-92B6-7EF5-1F68BFA4BBCB}"/>
              </a:ext>
            </a:extLst>
          </p:cNvPr>
          <p:cNvPicPr>
            <a:picLocks noChangeAspect="1"/>
          </p:cNvPicPr>
          <p:nvPr/>
        </p:nvPicPr>
        <p:blipFill>
          <a:blip r:embed="rId3"/>
          <a:stretch>
            <a:fillRect/>
          </a:stretch>
        </p:blipFill>
        <p:spPr>
          <a:xfrm>
            <a:off x="6743820" y="3884671"/>
            <a:ext cx="1706321" cy="1958857"/>
          </a:xfrm>
          <a:prstGeom prst="rect">
            <a:avLst/>
          </a:prstGeom>
        </p:spPr>
      </p:pic>
      <p:pic>
        <p:nvPicPr>
          <p:cNvPr id="9" name="Picture 8" title="Illustration of an elephant">
            <a:extLst>
              <a:ext uri="{FF2B5EF4-FFF2-40B4-BE49-F238E27FC236}">
                <a16:creationId xmlns:a16="http://schemas.microsoft.com/office/drawing/2014/main" id="{34CC27B8-BF1D-F7D2-9A17-9E8FBBF65A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2038" y="4014728"/>
            <a:ext cx="2934970" cy="1828800"/>
          </a:xfrm>
          <a:prstGeom prst="rect">
            <a:avLst/>
          </a:prstGeom>
        </p:spPr>
      </p:pic>
    </p:spTree>
    <p:extLst>
      <p:ext uri="{BB962C8B-B14F-4D97-AF65-F5344CB8AC3E}">
        <p14:creationId xmlns:p14="http://schemas.microsoft.com/office/powerpoint/2010/main" val="4126670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6B646-B6D8-834B-553F-38197C5E4B99}"/>
              </a:ext>
            </a:extLst>
          </p:cNvPr>
          <p:cNvSpPr>
            <a:spLocks noGrp="1"/>
          </p:cNvSpPr>
          <p:nvPr>
            <p:ph type="title"/>
          </p:nvPr>
        </p:nvSpPr>
        <p:spPr/>
        <p:txBody>
          <a:bodyPr/>
          <a:lstStyle/>
          <a:p>
            <a:r>
              <a:rPr lang="en-US" dirty="0"/>
              <a:t>Imageability</a:t>
            </a:r>
          </a:p>
        </p:txBody>
      </p:sp>
      <p:sp>
        <p:nvSpPr>
          <p:cNvPr id="3" name="Content Placeholder 2">
            <a:extLst>
              <a:ext uri="{FF2B5EF4-FFF2-40B4-BE49-F238E27FC236}">
                <a16:creationId xmlns:a16="http://schemas.microsoft.com/office/drawing/2014/main" id="{207B16B1-3AB8-DE6C-4E83-D0F5763DFF9D}"/>
              </a:ext>
            </a:extLst>
          </p:cNvPr>
          <p:cNvSpPr>
            <a:spLocks noGrp="1"/>
          </p:cNvSpPr>
          <p:nvPr>
            <p:ph idx="1"/>
          </p:nvPr>
        </p:nvSpPr>
        <p:spPr/>
        <p:txBody>
          <a:bodyPr/>
          <a:lstStyle/>
          <a:p>
            <a:r>
              <a:rPr lang="en-US" dirty="0"/>
              <a:t>Some words are easier to teach as you can point to it (desk, dog). But if you keep words too simple, no one will catch up.</a:t>
            </a:r>
          </a:p>
          <a:p>
            <a:r>
              <a:rPr lang="en-US" dirty="0"/>
              <a:t>It’s harder to teach words such as “like” (I like this) or “delicious”.</a:t>
            </a:r>
          </a:p>
          <a:p>
            <a:r>
              <a:rPr lang="en-US" dirty="0"/>
              <a:t>Start with words that are in the environment, or important words, or in the stories. Then figure out how to teach the harder words.</a:t>
            </a:r>
          </a:p>
          <a:p>
            <a:r>
              <a:rPr lang="en-US" dirty="0"/>
              <a:t>Desk, chair, table </a:t>
            </a:r>
            <a:r>
              <a:rPr lang="en-US" dirty="0">
                <a:sym typeface="Wingdings" pitchFamily="2" charset="2"/>
              </a:rPr>
              <a:t> furniture (classify, less common word).</a:t>
            </a:r>
            <a:endParaRPr lang="en-US" dirty="0"/>
          </a:p>
        </p:txBody>
      </p:sp>
    </p:spTree>
    <p:extLst>
      <p:ext uri="{BB962C8B-B14F-4D97-AF65-F5344CB8AC3E}">
        <p14:creationId xmlns:p14="http://schemas.microsoft.com/office/powerpoint/2010/main" val="2254672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BD48A-5AAA-68B8-63D7-8BEA60BB6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54A9D-E6A4-A94F-16D7-FA40DF05B42D}"/>
              </a:ext>
            </a:extLst>
          </p:cNvPr>
          <p:cNvSpPr>
            <a:spLocks noGrp="1"/>
          </p:cNvSpPr>
          <p:nvPr>
            <p:ph type="title"/>
          </p:nvPr>
        </p:nvSpPr>
        <p:spPr/>
        <p:txBody>
          <a:bodyPr>
            <a:normAutofit/>
          </a:bodyPr>
          <a:lstStyle/>
          <a:p>
            <a:r>
              <a:rPr lang="en-US" sz="3600" dirty="0"/>
              <a:t>Understanding the Story (Comprehension)</a:t>
            </a:r>
          </a:p>
        </p:txBody>
      </p:sp>
      <p:sp>
        <p:nvSpPr>
          <p:cNvPr id="4" name="Content Placeholder 3">
            <a:extLst>
              <a:ext uri="{FF2B5EF4-FFF2-40B4-BE49-F238E27FC236}">
                <a16:creationId xmlns:a16="http://schemas.microsoft.com/office/drawing/2014/main" id="{3726899F-BE97-9722-671D-4E523FFF8F07}"/>
              </a:ext>
            </a:extLst>
          </p:cNvPr>
          <p:cNvSpPr>
            <a:spLocks noGrp="1"/>
          </p:cNvSpPr>
          <p:nvPr>
            <p:ph sz="half" idx="2"/>
          </p:nvPr>
        </p:nvSpPr>
        <p:spPr>
          <a:xfrm>
            <a:off x="4274570" y="1825625"/>
            <a:ext cx="7079230" cy="4351338"/>
          </a:xfrm>
        </p:spPr>
        <p:txBody>
          <a:bodyPr>
            <a:normAutofit fontScale="85000" lnSpcReduction="10000"/>
          </a:bodyPr>
          <a:lstStyle/>
          <a:p>
            <a:pPr marL="0" indent="0">
              <a:buNone/>
            </a:pPr>
            <a:r>
              <a:rPr lang="en-US" dirty="0"/>
              <a:t>Comprehension, which is reading for meaning, is the goal of learning how to read. To fully comprehend a text, readers needs many skills including word decoding, vocabulary recognition, reading strategies (for when they don’t understand), and a set of experiences and knowledge of the world.</a:t>
            </a:r>
          </a:p>
          <a:p>
            <a:pPr marL="0" indent="0">
              <a:buNone/>
            </a:pPr>
            <a:endParaRPr lang="en-US" dirty="0"/>
          </a:p>
          <a:p>
            <a:pPr marL="0" indent="0">
              <a:buNone/>
            </a:pPr>
            <a:r>
              <a:rPr lang="en-US" dirty="0"/>
              <a:t>The activities in ABRACADABRA provide children with practice in all the key comprehension skills. Many of these activities can be done in small groups, with children sharing their answers and receiving feedback from peers or the teacher. Children also need plenty of time to read individually, and with adults.</a:t>
            </a:r>
          </a:p>
        </p:txBody>
      </p:sp>
      <p:pic>
        <p:nvPicPr>
          <p:cNvPr id="3076" name="Picture 4">
            <a:extLst>
              <a:ext uri="{FF2B5EF4-FFF2-40B4-BE49-F238E27FC236}">
                <a16:creationId xmlns:a16="http://schemas.microsoft.com/office/drawing/2014/main" id="{CF929D20-BF11-C6E1-4285-CEA85B243DEB}"/>
              </a:ext>
              <a:ext uri="{C183D7F6-B498-43B3-948B-1728B52AA6E4}">
                <adec:decorative xmlns:adec="http://schemas.microsoft.com/office/drawing/2017/decorative" val="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092325"/>
            <a:ext cx="3436365"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13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BEB8B-51C2-8E24-DDC1-5D529213A8AB}"/>
              </a:ext>
            </a:extLst>
          </p:cNvPr>
          <p:cNvSpPr>
            <a:spLocks noGrp="1"/>
          </p:cNvSpPr>
          <p:nvPr>
            <p:ph type="title"/>
          </p:nvPr>
        </p:nvSpPr>
        <p:spPr/>
        <p:txBody>
          <a:bodyPr>
            <a:normAutofit/>
          </a:bodyPr>
          <a:lstStyle/>
          <a:p>
            <a:r>
              <a:rPr lang="en-US" sz="3700" dirty="0"/>
              <a:t>Using ABRA to Support Comprehension</a:t>
            </a:r>
          </a:p>
        </p:txBody>
      </p:sp>
      <p:sp>
        <p:nvSpPr>
          <p:cNvPr id="3" name="Content Placeholder 2">
            <a:extLst>
              <a:ext uri="{FF2B5EF4-FFF2-40B4-BE49-F238E27FC236}">
                <a16:creationId xmlns:a16="http://schemas.microsoft.com/office/drawing/2014/main" id="{69C7F2CB-8D29-7EC2-139D-317B2F38CF13}"/>
              </a:ext>
            </a:extLst>
          </p:cNvPr>
          <p:cNvSpPr>
            <a:spLocks noGrp="1"/>
          </p:cNvSpPr>
          <p:nvPr>
            <p:ph idx="1"/>
          </p:nvPr>
        </p:nvSpPr>
        <p:spPr/>
        <p:txBody>
          <a:bodyPr>
            <a:normAutofit lnSpcReduction="10000"/>
          </a:bodyPr>
          <a:lstStyle/>
          <a:p>
            <a:r>
              <a:rPr lang="en-US" dirty="0"/>
              <a:t>ABRA offers 8 activities to support children as they learn and practice comprehension skills. Six of these activities are focused on comprehension and two activities on vocabulary. </a:t>
            </a:r>
          </a:p>
          <a:p>
            <a:r>
              <a:rPr lang="en-US" dirty="0"/>
              <a:t>Comprehension, which is reading for meaning, is the goal of learning how to read. Children should combine their decoding skills with vocabulary recognition, reading strategies, and their own experiences and knowledge of the world.</a:t>
            </a:r>
          </a:p>
          <a:p>
            <a:r>
              <a:rPr lang="en-US" dirty="0"/>
              <a:t>Vocabulary refers to the words we use to communicate successfully. Direct vocabulary instruction should focus on words that are used frequently at school but that children have not learned in other contexts, for example at home or on the playground.</a:t>
            </a:r>
          </a:p>
        </p:txBody>
      </p:sp>
    </p:spTree>
    <p:extLst>
      <p:ext uri="{BB962C8B-B14F-4D97-AF65-F5344CB8AC3E}">
        <p14:creationId xmlns:p14="http://schemas.microsoft.com/office/powerpoint/2010/main" val="699129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D6729-C97F-C2DA-9F21-D17AD203F523}"/>
              </a:ext>
            </a:extLst>
          </p:cNvPr>
          <p:cNvSpPr>
            <a:spLocks noGrp="1"/>
          </p:cNvSpPr>
          <p:nvPr>
            <p:ph type="title"/>
          </p:nvPr>
        </p:nvSpPr>
        <p:spPr/>
        <p:txBody>
          <a:bodyPr>
            <a:normAutofit/>
          </a:bodyPr>
          <a:lstStyle/>
          <a:p>
            <a:r>
              <a:rPr lang="en-US" sz="4000" dirty="0"/>
              <a:t>Accessing Comprehension Activities</a:t>
            </a:r>
          </a:p>
        </p:txBody>
      </p:sp>
      <p:sp>
        <p:nvSpPr>
          <p:cNvPr id="4" name="Content Placeholder 3">
            <a:extLst>
              <a:ext uri="{FF2B5EF4-FFF2-40B4-BE49-F238E27FC236}">
                <a16:creationId xmlns:a16="http://schemas.microsoft.com/office/drawing/2014/main" id="{441CC5BF-A14B-2A2D-26CE-D3D870182ABF}"/>
              </a:ext>
            </a:extLst>
          </p:cNvPr>
          <p:cNvSpPr>
            <a:spLocks noGrp="1"/>
          </p:cNvSpPr>
          <p:nvPr>
            <p:ph sz="half" idx="2"/>
          </p:nvPr>
        </p:nvSpPr>
        <p:spPr/>
        <p:txBody>
          <a:bodyPr/>
          <a:lstStyle/>
          <a:p>
            <a:r>
              <a:rPr lang="en-US" dirty="0"/>
              <a:t>Click on the </a:t>
            </a:r>
            <a:r>
              <a:rPr lang="en-US" b="1" dirty="0"/>
              <a:t>Understanding the Story</a:t>
            </a:r>
            <a:r>
              <a:rPr lang="en-US" dirty="0"/>
              <a:t> button.</a:t>
            </a:r>
            <a:br>
              <a:rPr lang="en-US" dirty="0"/>
            </a:br>
            <a:br>
              <a:rPr lang="en-US" dirty="0"/>
            </a:br>
            <a:r>
              <a:rPr lang="en-US" dirty="0"/>
              <a:t>The comprehension activities will be shown in the top banner.</a:t>
            </a:r>
          </a:p>
          <a:p>
            <a:endParaRPr lang="en-US" dirty="0"/>
          </a:p>
        </p:txBody>
      </p:sp>
      <p:pic>
        <p:nvPicPr>
          <p:cNvPr id="8" name="Content Placeholder 4" descr="A screenshot of ABRA's Adventure room. ">
            <a:extLst>
              <a:ext uri="{FF2B5EF4-FFF2-40B4-BE49-F238E27FC236}">
                <a16:creationId xmlns:a16="http://schemas.microsoft.com/office/drawing/2014/main" id="{037F5D7B-5FCF-8721-51BF-039640312787}"/>
              </a:ext>
            </a:extLst>
          </p:cNvPr>
          <p:cNvPicPr>
            <a:picLocks noGrp="1" noChangeAspect="1"/>
          </p:cNvPicPr>
          <p:nvPr>
            <p:ph sz="half" idx="1"/>
          </p:nvPr>
        </p:nvPicPr>
        <p:blipFill>
          <a:blip r:embed="rId3"/>
          <a:srcRect/>
          <a:stretch/>
        </p:blipFill>
        <p:spPr>
          <a:xfrm>
            <a:off x="838200" y="2053372"/>
            <a:ext cx="5181600" cy="3895843"/>
          </a:xfrm>
          <a:prstGeom prst="rect">
            <a:avLst/>
          </a:prstGeom>
          <a:ln w="38100">
            <a:solidFill>
              <a:schemeClr val="tx1"/>
            </a:solidFill>
          </a:ln>
        </p:spPr>
      </p:pic>
      <p:sp>
        <p:nvSpPr>
          <p:cNvPr id="9" name="Frame 8">
            <a:extLst>
              <a:ext uri="{FF2B5EF4-FFF2-40B4-BE49-F238E27FC236}">
                <a16:creationId xmlns:a16="http://schemas.microsoft.com/office/drawing/2014/main" id="{811CE426-4ABF-4F58-D3A4-30F0EF95B13C}"/>
              </a:ext>
              <a:ext uri="{C183D7F6-B498-43B3-948B-1728B52AA6E4}">
                <adec:decorative xmlns:adec="http://schemas.microsoft.com/office/drawing/2017/decorative" val="1"/>
              </a:ext>
            </a:extLst>
          </p:cNvPr>
          <p:cNvSpPr/>
          <p:nvPr/>
        </p:nvSpPr>
        <p:spPr>
          <a:xfrm>
            <a:off x="3479800" y="2193102"/>
            <a:ext cx="952500"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pic>
        <p:nvPicPr>
          <p:cNvPr id="11" name="Picture 10" descr="A screenshot of ABRA's Adventure room with the comprehension activities displayed in the top banner.">
            <a:extLst>
              <a:ext uri="{FF2B5EF4-FFF2-40B4-BE49-F238E27FC236}">
                <a16:creationId xmlns:a16="http://schemas.microsoft.com/office/drawing/2014/main" id="{9A48CBC9-EB43-7269-8444-8F7844CDE525}"/>
              </a:ext>
            </a:extLst>
          </p:cNvPr>
          <p:cNvPicPr>
            <a:picLocks noChangeAspect="1"/>
          </p:cNvPicPr>
          <p:nvPr/>
        </p:nvPicPr>
        <p:blipFill>
          <a:blip r:embed="rId4"/>
          <a:stretch>
            <a:fillRect/>
          </a:stretch>
        </p:blipFill>
        <p:spPr>
          <a:xfrm>
            <a:off x="838200" y="2053371"/>
            <a:ext cx="5181600" cy="3895843"/>
          </a:xfrm>
          <a:prstGeom prst="rect">
            <a:avLst/>
          </a:prstGeom>
          <a:ln w="38100">
            <a:solidFill>
              <a:schemeClr val="tx1"/>
            </a:solidFill>
          </a:ln>
        </p:spPr>
      </p:pic>
    </p:spTree>
    <p:extLst>
      <p:ext uri="{BB962C8B-B14F-4D97-AF65-F5344CB8AC3E}">
        <p14:creationId xmlns:p14="http://schemas.microsoft.com/office/powerpoint/2010/main" val="384831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EEF6-F75A-BB96-6D36-F228650CA506}"/>
              </a:ext>
            </a:extLst>
          </p:cNvPr>
          <p:cNvSpPr>
            <a:spLocks noGrp="1"/>
          </p:cNvSpPr>
          <p:nvPr>
            <p:ph type="title"/>
          </p:nvPr>
        </p:nvSpPr>
        <p:spPr/>
        <p:txBody>
          <a:bodyPr/>
          <a:lstStyle/>
          <a:p>
            <a:r>
              <a:rPr lang="en-CA" noProof="0" dirty="0"/>
              <a:t>Agenda – Day 3</a:t>
            </a:r>
          </a:p>
        </p:txBody>
      </p:sp>
      <p:sp>
        <p:nvSpPr>
          <p:cNvPr id="3" name="Content Placeholder 2">
            <a:extLst>
              <a:ext uri="{FF2B5EF4-FFF2-40B4-BE49-F238E27FC236}">
                <a16:creationId xmlns:a16="http://schemas.microsoft.com/office/drawing/2014/main" id="{C7487A2A-CD43-17AD-EAD6-28A0780833A1}"/>
              </a:ext>
            </a:extLst>
          </p:cNvPr>
          <p:cNvSpPr>
            <a:spLocks noGrp="1"/>
          </p:cNvSpPr>
          <p:nvPr>
            <p:ph sz="half" idx="1"/>
          </p:nvPr>
        </p:nvSpPr>
        <p:spPr/>
        <p:txBody>
          <a:bodyPr>
            <a:normAutofit fontScale="92500" lnSpcReduction="20000"/>
          </a:bodyPr>
          <a:lstStyle/>
          <a:p>
            <a:r>
              <a:rPr lang="en-CA" dirty="0"/>
              <a:t>Fluency</a:t>
            </a:r>
          </a:p>
          <a:p>
            <a:pPr lvl="1"/>
            <a:r>
              <a:rPr lang="en-CA" dirty="0"/>
              <a:t>Key sub-skills</a:t>
            </a:r>
          </a:p>
          <a:p>
            <a:pPr lvl="1"/>
            <a:r>
              <a:rPr lang="en-CA" dirty="0"/>
              <a:t>Explore ABRA</a:t>
            </a:r>
          </a:p>
          <a:p>
            <a:r>
              <a:rPr lang="en-CA" dirty="0"/>
              <a:t>Comprehension</a:t>
            </a:r>
          </a:p>
          <a:p>
            <a:pPr lvl="1"/>
            <a:r>
              <a:rPr lang="en-CA" dirty="0"/>
              <a:t>Key sub-skills</a:t>
            </a:r>
          </a:p>
          <a:p>
            <a:pPr lvl="1"/>
            <a:r>
              <a:rPr lang="en-CA" dirty="0"/>
              <a:t>Explore ABRA</a:t>
            </a:r>
          </a:p>
          <a:p>
            <a:r>
              <a:rPr lang="en-CA" dirty="0"/>
              <a:t>Writing</a:t>
            </a:r>
          </a:p>
          <a:p>
            <a:r>
              <a:rPr lang="en-CA" dirty="0"/>
              <a:t>Curriculum connections</a:t>
            </a:r>
          </a:p>
          <a:p>
            <a:r>
              <a:rPr lang="en-CA" dirty="0">
                <a:highlight>
                  <a:srgbClr val="00FF00"/>
                </a:highlight>
              </a:rPr>
              <a:t>ABRA assessment feature</a:t>
            </a:r>
          </a:p>
          <a:p>
            <a:r>
              <a:rPr lang="en-CA" dirty="0"/>
              <a:t>Overview of READS</a:t>
            </a:r>
          </a:p>
          <a:p>
            <a:pPr lvl="1"/>
            <a:r>
              <a:rPr lang="en-CA" dirty="0"/>
              <a:t>Exploration</a:t>
            </a:r>
          </a:p>
          <a:p>
            <a:pPr lvl="1"/>
            <a:r>
              <a:rPr lang="en-CA" dirty="0"/>
              <a:t>Curriculum connections</a:t>
            </a:r>
          </a:p>
          <a:p>
            <a:endParaRPr lang="en-CA" dirty="0"/>
          </a:p>
        </p:txBody>
      </p:sp>
      <p:sp>
        <p:nvSpPr>
          <p:cNvPr id="5" name="Content Placeholder 3">
            <a:extLst>
              <a:ext uri="{FF2B5EF4-FFF2-40B4-BE49-F238E27FC236}">
                <a16:creationId xmlns:a16="http://schemas.microsoft.com/office/drawing/2014/main" id="{6C64FFDC-07D8-5F9C-F93D-184E10E68DD4}"/>
              </a:ext>
            </a:extLst>
          </p:cNvPr>
          <p:cNvSpPr>
            <a:spLocks noGrp="1"/>
          </p:cNvSpPr>
          <p:nvPr>
            <p:ph sz="half" idx="2"/>
          </p:nvPr>
        </p:nvSpPr>
        <p:spPr>
          <a:ln w="38100">
            <a:solidFill>
              <a:schemeClr val="bg2"/>
            </a:solidFill>
            <a:prstDash val="dash"/>
          </a:ln>
        </p:spPr>
        <p:txBody>
          <a:bodyPr/>
          <a:lstStyle/>
          <a:p>
            <a:pPr marL="0" indent="0">
              <a:buNone/>
            </a:pPr>
            <a:r>
              <a:rPr lang="en-US" dirty="0">
                <a:highlight>
                  <a:srgbClr val="00FF00"/>
                </a:highlight>
              </a:rPr>
              <a:t>Housekeeping / Reminders</a:t>
            </a:r>
          </a:p>
          <a:p>
            <a:r>
              <a:rPr lang="en-US" dirty="0">
                <a:highlight>
                  <a:srgbClr val="FFFF00"/>
                </a:highlight>
              </a:rPr>
              <a:t>Insert as needed (ex: collecting expectation forms or other missing registration information)</a:t>
            </a:r>
          </a:p>
        </p:txBody>
      </p:sp>
    </p:spTree>
    <p:extLst>
      <p:ext uri="{BB962C8B-B14F-4D97-AF65-F5344CB8AC3E}">
        <p14:creationId xmlns:p14="http://schemas.microsoft.com/office/powerpoint/2010/main" val="2045701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57655-2761-0138-DACA-AE60127823D1}"/>
              </a:ext>
            </a:extLst>
          </p:cNvPr>
          <p:cNvSpPr>
            <a:spLocks noGrp="1"/>
          </p:cNvSpPr>
          <p:nvPr>
            <p:ph type="title"/>
          </p:nvPr>
        </p:nvSpPr>
        <p:spPr/>
        <p:txBody>
          <a:bodyPr>
            <a:normAutofit/>
          </a:bodyPr>
          <a:lstStyle/>
          <a:p>
            <a:r>
              <a:rPr lang="en-US" sz="4000" dirty="0"/>
              <a:t>Accessing Comprehension Activities</a:t>
            </a:r>
          </a:p>
        </p:txBody>
      </p:sp>
      <p:pic>
        <p:nvPicPr>
          <p:cNvPr id="6" name="Content Placeholder 5" descr="A screenshot of ABRA's Adventure room with vocabulary (ESL) and the little red hen selected.">
            <a:extLst>
              <a:ext uri="{FF2B5EF4-FFF2-40B4-BE49-F238E27FC236}">
                <a16:creationId xmlns:a16="http://schemas.microsoft.com/office/drawing/2014/main" id="{7E4CEA3B-90B6-5D4C-8FFC-ED9A66D8D16A}"/>
              </a:ext>
            </a:extLst>
          </p:cNvPr>
          <p:cNvPicPr>
            <a:picLocks noGrp="1" noChangeAspect="1"/>
          </p:cNvPicPr>
          <p:nvPr>
            <p:ph sz="half" idx="1"/>
          </p:nvPr>
        </p:nvPicPr>
        <p:blipFill>
          <a:blip r:embed="rId3"/>
          <a:stretch>
            <a:fillRect/>
          </a:stretch>
        </p:blipFill>
        <p:spPr>
          <a:xfrm>
            <a:off x="838200" y="2055786"/>
            <a:ext cx="5181600" cy="3891015"/>
          </a:xfrm>
          <a:ln w="38100">
            <a:solidFill>
              <a:schemeClr val="tx1"/>
            </a:solidFill>
          </a:ln>
        </p:spPr>
      </p:pic>
      <p:sp>
        <p:nvSpPr>
          <p:cNvPr id="4" name="Content Placeholder 3">
            <a:extLst>
              <a:ext uri="{FF2B5EF4-FFF2-40B4-BE49-F238E27FC236}">
                <a16:creationId xmlns:a16="http://schemas.microsoft.com/office/drawing/2014/main" id="{B1615477-7A90-2135-C317-FBBC433D6A85}"/>
              </a:ext>
            </a:extLst>
          </p:cNvPr>
          <p:cNvSpPr>
            <a:spLocks noGrp="1"/>
          </p:cNvSpPr>
          <p:nvPr>
            <p:ph sz="half" idx="2"/>
          </p:nvPr>
        </p:nvSpPr>
        <p:spPr/>
        <p:txBody>
          <a:bodyPr>
            <a:normAutofit lnSpcReduction="10000"/>
          </a:bodyPr>
          <a:lstStyle/>
          <a:p>
            <a:r>
              <a:rPr lang="en-US" dirty="0"/>
              <a:t>Select the </a:t>
            </a:r>
            <a:r>
              <a:rPr lang="en-US" b="1" dirty="0"/>
              <a:t>Vocabulary (ESL) </a:t>
            </a:r>
            <a:r>
              <a:rPr lang="en-US" dirty="0"/>
              <a:t>activity.</a:t>
            </a:r>
          </a:p>
          <a:p>
            <a:r>
              <a:rPr lang="en-US" dirty="0"/>
              <a:t>Select any </a:t>
            </a:r>
            <a:r>
              <a:rPr lang="en-US" b="1" dirty="0"/>
              <a:t>book</a:t>
            </a:r>
            <a:r>
              <a:rPr lang="en-US" dirty="0"/>
              <a:t>.</a:t>
            </a:r>
          </a:p>
          <a:p>
            <a:r>
              <a:rPr lang="en-US" dirty="0"/>
              <a:t>Click on the </a:t>
            </a:r>
            <a:r>
              <a:rPr lang="en-US" b="1" dirty="0"/>
              <a:t>Go</a:t>
            </a:r>
            <a:r>
              <a:rPr lang="en-US" dirty="0"/>
              <a:t> button.</a:t>
            </a:r>
          </a:p>
          <a:p>
            <a:r>
              <a:rPr lang="en-US" dirty="0"/>
              <a:t>Watch the demo.</a:t>
            </a:r>
          </a:p>
          <a:p>
            <a:r>
              <a:rPr lang="en-US" dirty="0"/>
              <a:t>Press on the </a:t>
            </a:r>
            <a:r>
              <a:rPr lang="en-US" b="1" dirty="0"/>
              <a:t>Play</a:t>
            </a:r>
            <a:r>
              <a:rPr lang="en-US" dirty="0"/>
              <a:t> button.</a:t>
            </a:r>
          </a:p>
          <a:p>
            <a:r>
              <a:rPr lang="en-US" dirty="0"/>
              <a:t>Try the activity.</a:t>
            </a:r>
          </a:p>
          <a:p>
            <a:r>
              <a:rPr lang="en-US" dirty="0"/>
              <a:t>Make some errors to see what kind of visual and audio support is provided.</a:t>
            </a:r>
          </a:p>
        </p:txBody>
      </p:sp>
      <p:pic>
        <p:nvPicPr>
          <p:cNvPr id="8" name="Picture 7" descr="A screenshot of the support ABRA provides after the student made an error">
            <a:extLst>
              <a:ext uri="{FF2B5EF4-FFF2-40B4-BE49-F238E27FC236}">
                <a16:creationId xmlns:a16="http://schemas.microsoft.com/office/drawing/2014/main" id="{2CFC4497-0576-A1A5-1216-69FE14AF9829}"/>
              </a:ext>
            </a:extLst>
          </p:cNvPr>
          <p:cNvPicPr>
            <a:picLocks noChangeAspect="1"/>
          </p:cNvPicPr>
          <p:nvPr/>
        </p:nvPicPr>
        <p:blipFill>
          <a:blip r:embed="rId4"/>
          <a:stretch>
            <a:fillRect/>
          </a:stretch>
        </p:blipFill>
        <p:spPr>
          <a:xfrm>
            <a:off x="838200" y="2038100"/>
            <a:ext cx="5181600" cy="3908701"/>
          </a:xfrm>
          <a:prstGeom prst="rect">
            <a:avLst/>
          </a:prstGeom>
          <a:ln w="38100">
            <a:solidFill>
              <a:schemeClr val="tx1"/>
            </a:solidFill>
          </a:ln>
        </p:spPr>
      </p:pic>
    </p:spTree>
    <p:extLst>
      <p:ext uri="{BB962C8B-B14F-4D97-AF65-F5344CB8AC3E}">
        <p14:creationId xmlns:p14="http://schemas.microsoft.com/office/powerpoint/2010/main" val="260817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40DC-AAE7-27EA-B2FA-C33EF0396D23}"/>
              </a:ext>
            </a:extLst>
          </p:cNvPr>
          <p:cNvSpPr>
            <a:spLocks noGrp="1"/>
          </p:cNvSpPr>
          <p:nvPr>
            <p:ph type="title"/>
          </p:nvPr>
        </p:nvSpPr>
        <p:spPr/>
        <p:txBody>
          <a:bodyPr/>
          <a:lstStyle/>
          <a:p>
            <a:r>
              <a:rPr lang="en-US" dirty="0"/>
              <a:t>Discussion Questions</a:t>
            </a:r>
          </a:p>
        </p:txBody>
      </p:sp>
      <p:sp>
        <p:nvSpPr>
          <p:cNvPr id="3" name="Content Placeholder 2">
            <a:extLst>
              <a:ext uri="{FF2B5EF4-FFF2-40B4-BE49-F238E27FC236}">
                <a16:creationId xmlns:a16="http://schemas.microsoft.com/office/drawing/2014/main" id="{0F463526-E1FE-9394-445B-FD9072CB68B4}"/>
              </a:ext>
            </a:extLst>
          </p:cNvPr>
          <p:cNvSpPr>
            <a:spLocks noGrp="1"/>
          </p:cNvSpPr>
          <p:nvPr>
            <p:ph idx="1"/>
          </p:nvPr>
        </p:nvSpPr>
        <p:spPr/>
        <p:txBody>
          <a:bodyPr/>
          <a:lstStyle/>
          <a:p>
            <a:r>
              <a:rPr lang="en-US" dirty="0"/>
              <a:t>What do you do when you don’t understand something that you’ve read?</a:t>
            </a:r>
          </a:p>
          <a:p>
            <a:r>
              <a:rPr lang="en-US" dirty="0"/>
              <a:t>How do you ensure your students understand a text you’ve given them?</a:t>
            </a:r>
            <a:br>
              <a:rPr lang="en-US" dirty="0"/>
            </a:br>
            <a:endParaRPr lang="en-US" dirty="0"/>
          </a:p>
          <a:p>
            <a:r>
              <a:rPr lang="en-US" dirty="0"/>
              <a:t>What teaching strategies have you tried in your classroom to foster students’ writing skills? What worked and what didn't?</a:t>
            </a:r>
          </a:p>
          <a:p>
            <a:endParaRPr lang="en-US" dirty="0"/>
          </a:p>
        </p:txBody>
      </p:sp>
    </p:spTree>
    <p:extLst>
      <p:ext uri="{BB962C8B-B14F-4D97-AF65-F5344CB8AC3E}">
        <p14:creationId xmlns:p14="http://schemas.microsoft.com/office/powerpoint/2010/main" val="1894541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B7B7-CDAB-7A0B-17E9-72809752D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4F1A0-6D09-D4C0-ABD7-76DEEE9957EB}"/>
              </a:ext>
            </a:extLst>
          </p:cNvPr>
          <p:cNvSpPr>
            <a:spLocks noGrp="1"/>
          </p:cNvSpPr>
          <p:nvPr>
            <p:ph type="title"/>
          </p:nvPr>
        </p:nvSpPr>
        <p:spPr/>
        <p:txBody>
          <a:bodyPr/>
          <a:lstStyle/>
          <a:p>
            <a:r>
              <a:rPr lang="en-US" dirty="0"/>
              <a:t>Writing (Typing)</a:t>
            </a:r>
          </a:p>
        </p:txBody>
      </p:sp>
      <p:sp>
        <p:nvSpPr>
          <p:cNvPr id="4" name="Content Placeholder 3">
            <a:extLst>
              <a:ext uri="{FF2B5EF4-FFF2-40B4-BE49-F238E27FC236}">
                <a16:creationId xmlns:a16="http://schemas.microsoft.com/office/drawing/2014/main" id="{D3A7282C-CE2F-E3AD-3C82-F5D1DDA6FC22}"/>
              </a:ext>
            </a:extLst>
          </p:cNvPr>
          <p:cNvSpPr>
            <a:spLocks noGrp="1"/>
          </p:cNvSpPr>
          <p:nvPr>
            <p:ph sz="half" idx="2"/>
          </p:nvPr>
        </p:nvSpPr>
        <p:spPr>
          <a:xfrm>
            <a:off x="4274570" y="1825625"/>
            <a:ext cx="7079230" cy="4351338"/>
          </a:xfrm>
        </p:spPr>
        <p:txBody>
          <a:bodyPr>
            <a:normAutofit fontScale="85000" lnSpcReduction="10000"/>
          </a:bodyPr>
          <a:lstStyle/>
          <a:p>
            <a:pPr marL="0" indent="0">
              <a:buNone/>
            </a:pPr>
            <a:r>
              <a:rPr lang="en-US" dirty="0"/>
              <a:t>Comprehension, which is reading for meaning, is the goal of learning how to read. To fully comprehend a text, readers needs many skills including word decoding, vocabulary recognition, reading strategies (for when they don’t understand), and a set of experiences and knowledge of the world.</a:t>
            </a:r>
          </a:p>
          <a:p>
            <a:pPr marL="0" indent="0">
              <a:buNone/>
            </a:pPr>
            <a:endParaRPr lang="en-US" dirty="0"/>
          </a:p>
          <a:p>
            <a:pPr marL="0" indent="0">
              <a:buNone/>
            </a:pPr>
            <a:r>
              <a:rPr lang="en-US" dirty="0"/>
              <a:t>The activities in ABRACADABRA provide children with practice in all the key comprehension skills. Many of these activities can be done in small groups, with children sharing their answers and receiving feedback from peers or the teacher. Children also need plenty of time to read individually, and with adults.</a:t>
            </a:r>
          </a:p>
        </p:txBody>
      </p:sp>
      <p:pic>
        <p:nvPicPr>
          <p:cNvPr id="3076" name="Picture 4">
            <a:extLst>
              <a:ext uri="{FF2B5EF4-FFF2-40B4-BE49-F238E27FC236}">
                <a16:creationId xmlns:a16="http://schemas.microsoft.com/office/drawing/2014/main" id="{FB331BB3-4DCF-A474-7E10-FD6199424C5F}"/>
              </a:ext>
              <a:ext uri="{C183D7F6-B498-43B3-948B-1728B52AA6E4}">
                <adec:decorative xmlns:adec="http://schemas.microsoft.com/office/drawing/2017/decorative" val="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092325"/>
            <a:ext cx="3436365"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886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C121F-3F98-95FE-3838-12BF60891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CC3B4A-3480-786E-B1E9-B9C0AA7D8743}"/>
              </a:ext>
            </a:extLst>
          </p:cNvPr>
          <p:cNvSpPr>
            <a:spLocks noGrp="1"/>
          </p:cNvSpPr>
          <p:nvPr>
            <p:ph type="title"/>
          </p:nvPr>
        </p:nvSpPr>
        <p:spPr/>
        <p:txBody>
          <a:bodyPr/>
          <a:lstStyle/>
          <a:p>
            <a:r>
              <a:rPr lang="en-US" dirty="0"/>
              <a:t>Accessing Writing Activities</a:t>
            </a:r>
          </a:p>
        </p:txBody>
      </p:sp>
      <p:sp>
        <p:nvSpPr>
          <p:cNvPr id="4" name="Content Placeholder 3">
            <a:extLst>
              <a:ext uri="{FF2B5EF4-FFF2-40B4-BE49-F238E27FC236}">
                <a16:creationId xmlns:a16="http://schemas.microsoft.com/office/drawing/2014/main" id="{755E3480-5563-A08A-4A14-32912900F903}"/>
              </a:ext>
            </a:extLst>
          </p:cNvPr>
          <p:cNvSpPr>
            <a:spLocks noGrp="1"/>
          </p:cNvSpPr>
          <p:nvPr>
            <p:ph sz="half" idx="2"/>
          </p:nvPr>
        </p:nvSpPr>
        <p:spPr/>
        <p:txBody>
          <a:bodyPr/>
          <a:lstStyle/>
          <a:p>
            <a:r>
              <a:rPr lang="en-US" dirty="0"/>
              <a:t>Click on the </a:t>
            </a:r>
            <a:r>
              <a:rPr lang="en-US" b="1" dirty="0"/>
              <a:t>Writing</a:t>
            </a:r>
            <a:r>
              <a:rPr lang="en-US" dirty="0"/>
              <a:t> button.</a:t>
            </a:r>
            <a:br>
              <a:rPr lang="en-US" dirty="0"/>
            </a:br>
            <a:br>
              <a:rPr lang="en-US" dirty="0"/>
            </a:br>
            <a:r>
              <a:rPr lang="en-US" dirty="0"/>
              <a:t>The writing activities will be shown in the top banner.</a:t>
            </a:r>
          </a:p>
          <a:p>
            <a:endParaRPr lang="en-US" dirty="0"/>
          </a:p>
          <a:p>
            <a:r>
              <a:rPr lang="en-US" dirty="0"/>
              <a:t>ABRA has two activities to help children build these skills. One focuses on individual words, and the other activity centers on typing full sentences</a:t>
            </a:r>
          </a:p>
        </p:txBody>
      </p:sp>
      <p:pic>
        <p:nvPicPr>
          <p:cNvPr id="8" name="Content Placeholder 4" descr="A screenshot of ABRA's Adventure room. ">
            <a:extLst>
              <a:ext uri="{FF2B5EF4-FFF2-40B4-BE49-F238E27FC236}">
                <a16:creationId xmlns:a16="http://schemas.microsoft.com/office/drawing/2014/main" id="{E396AA5B-89AF-83A7-EAC8-A350B7B1640B}"/>
              </a:ext>
            </a:extLst>
          </p:cNvPr>
          <p:cNvPicPr>
            <a:picLocks noGrp="1" noChangeAspect="1"/>
          </p:cNvPicPr>
          <p:nvPr>
            <p:ph sz="half" idx="1"/>
          </p:nvPr>
        </p:nvPicPr>
        <p:blipFill>
          <a:blip r:embed="rId2"/>
          <a:srcRect/>
          <a:stretch/>
        </p:blipFill>
        <p:spPr>
          <a:xfrm>
            <a:off x="838200" y="2053372"/>
            <a:ext cx="5181600" cy="3895843"/>
          </a:xfrm>
          <a:prstGeom prst="rect">
            <a:avLst/>
          </a:prstGeom>
          <a:ln w="38100">
            <a:solidFill>
              <a:schemeClr val="tx1"/>
            </a:solidFill>
          </a:ln>
        </p:spPr>
      </p:pic>
      <p:sp>
        <p:nvSpPr>
          <p:cNvPr id="9" name="Frame 8">
            <a:extLst>
              <a:ext uri="{FF2B5EF4-FFF2-40B4-BE49-F238E27FC236}">
                <a16:creationId xmlns:a16="http://schemas.microsoft.com/office/drawing/2014/main" id="{C59C2353-1D46-2C94-13DB-C98C689E6A2C}"/>
              </a:ext>
              <a:ext uri="{C183D7F6-B498-43B3-948B-1728B52AA6E4}">
                <adec:decorative xmlns:adec="http://schemas.microsoft.com/office/drawing/2017/decorative" val="1"/>
              </a:ext>
            </a:extLst>
          </p:cNvPr>
          <p:cNvSpPr/>
          <p:nvPr/>
        </p:nvSpPr>
        <p:spPr>
          <a:xfrm>
            <a:off x="4305300" y="2205802"/>
            <a:ext cx="952500"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pic>
        <p:nvPicPr>
          <p:cNvPr id="5" name="Picture 4" descr="A screenshot of ABRA's Adventure room with the writing activities displayed in the top banner.">
            <a:extLst>
              <a:ext uri="{FF2B5EF4-FFF2-40B4-BE49-F238E27FC236}">
                <a16:creationId xmlns:a16="http://schemas.microsoft.com/office/drawing/2014/main" id="{904B62BF-CAB0-14E8-D9F0-CD322F1CAE68}"/>
              </a:ext>
            </a:extLst>
          </p:cNvPr>
          <p:cNvPicPr>
            <a:picLocks noChangeAspect="1"/>
          </p:cNvPicPr>
          <p:nvPr/>
        </p:nvPicPr>
        <p:blipFill>
          <a:blip r:embed="rId3"/>
          <a:stretch>
            <a:fillRect/>
          </a:stretch>
        </p:blipFill>
        <p:spPr>
          <a:xfrm>
            <a:off x="825500" y="2053372"/>
            <a:ext cx="5192308" cy="3895843"/>
          </a:xfrm>
          <a:prstGeom prst="rect">
            <a:avLst/>
          </a:prstGeom>
          <a:ln w="38100">
            <a:solidFill>
              <a:schemeClr val="tx1"/>
            </a:solidFill>
          </a:ln>
        </p:spPr>
      </p:pic>
    </p:spTree>
    <p:extLst>
      <p:ext uri="{BB962C8B-B14F-4D97-AF65-F5344CB8AC3E}">
        <p14:creationId xmlns:p14="http://schemas.microsoft.com/office/powerpoint/2010/main" val="119993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A0AA-846C-9E82-874D-F2969A77ADC6}"/>
              </a:ext>
            </a:extLst>
          </p:cNvPr>
          <p:cNvSpPr>
            <a:spLocks noGrp="1"/>
          </p:cNvSpPr>
          <p:nvPr>
            <p:ph type="title"/>
          </p:nvPr>
        </p:nvSpPr>
        <p:spPr/>
        <p:txBody>
          <a:bodyPr/>
          <a:lstStyle/>
          <a:p>
            <a:r>
              <a:rPr lang="en-US" dirty="0"/>
              <a:t>Accessing Writing Activities</a:t>
            </a:r>
          </a:p>
        </p:txBody>
      </p:sp>
      <p:pic>
        <p:nvPicPr>
          <p:cNvPr id="6" name="Content Placeholder 5" descr="A screenshot of ABRA's Adventure room with spelling words and the little red hen selected.">
            <a:extLst>
              <a:ext uri="{FF2B5EF4-FFF2-40B4-BE49-F238E27FC236}">
                <a16:creationId xmlns:a16="http://schemas.microsoft.com/office/drawing/2014/main" id="{855AAE44-A637-CF0C-73D7-A3AE644B8426}"/>
              </a:ext>
            </a:extLst>
          </p:cNvPr>
          <p:cNvPicPr>
            <a:picLocks noGrp="1" noChangeAspect="1"/>
          </p:cNvPicPr>
          <p:nvPr>
            <p:ph sz="half" idx="1"/>
          </p:nvPr>
        </p:nvPicPr>
        <p:blipFill>
          <a:blip r:embed="rId3"/>
          <a:stretch>
            <a:fillRect/>
          </a:stretch>
        </p:blipFill>
        <p:spPr>
          <a:xfrm>
            <a:off x="838200" y="2056587"/>
            <a:ext cx="5181600" cy="3889414"/>
          </a:xfrm>
          <a:ln w="38100">
            <a:solidFill>
              <a:schemeClr val="tx1"/>
            </a:solidFill>
          </a:ln>
        </p:spPr>
      </p:pic>
      <p:sp>
        <p:nvSpPr>
          <p:cNvPr id="4" name="Content Placeholder 3">
            <a:extLst>
              <a:ext uri="{FF2B5EF4-FFF2-40B4-BE49-F238E27FC236}">
                <a16:creationId xmlns:a16="http://schemas.microsoft.com/office/drawing/2014/main" id="{B8F2FB8A-9F61-4185-FA86-E1834A739B60}"/>
              </a:ext>
            </a:extLst>
          </p:cNvPr>
          <p:cNvSpPr>
            <a:spLocks noGrp="1"/>
          </p:cNvSpPr>
          <p:nvPr>
            <p:ph sz="half" idx="2"/>
          </p:nvPr>
        </p:nvSpPr>
        <p:spPr/>
        <p:txBody>
          <a:bodyPr>
            <a:normAutofit lnSpcReduction="10000"/>
          </a:bodyPr>
          <a:lstStyle/>
          <a:p>
            <a:r>
              <a:rPr lang="en-US" dirty="0"/>
              <a:t>Select the </a:t>
            </a:r>
            <a:r>
              <a:rPr lang="en-US" b="1" dirty="0"/>
              <a:t>Spelling Words </a:t>
            </a:r>
            <a:r>
              <a:rPr lang="en-US" dirty="0"/>
              <a:t>activity.</a:t>
            </a:r>
          </a:p>
          <a:p>
            <a:r>
              <a:rPr lang="en-US" dirty="0"/>
              <a:t>Select any </a:t>
            </a:r>
            <a:r>
              <a:rPr lang="en-US" b="1" dirty="0"/>
              <a:t>book</a:t>
            </a:r>
            <a:r>
              <a:rPr lang="en-US" dirty="0"/>
              <a:t>.</a:t>
            </a:r>
          </a:p>
          <a:p>
            <a:r>
              <a:rPr lang="en-US" dirty="0"/>
              <a:t>Click on the </a:t>
            </a:r>
            <a:r>
              <a:rPr lang="en-US" b="1" dirty="0"/>
              <a:t>Go</a:t>
            </a:r>
            <a:r>
              <a:rPr lang="en-US" dirty="0"/>
              <a:t> button.</a:t>
            </a:r>
          </a:p>
          <a:p>
            <a:r>
              <a:rPr lang="en-US" dirty="0"/>
              <a:t>Watch the demo.</a:t>
            </a:r>
          </a:p>
          <a:p>
            <a:r>
              <a:rPr lang="en-US" dirty="0"/>
              <a:t>Press on the </a:t>
            </a:r>
            <a:r>
              <a:rPr lang="en-US" b="1" dirty="0"/>
              <a:t>Play</a:t>
            </a:r>
            <a:r>
              <a:rPr lang="en-US" dirty="0"/>
              <a:t> button.</a:t>
            </a:r>
          </a:p>
          <a:p>
            <a:r>
              <a:rPr lang="en-US" dirty="0"/>
              <a:t>Try the activity.</a:t>
            </a:r>
          </a:p>
          <a:p>
            <a:r>
              <a:rPr lang="en-US" dirty="0"/>
              <a:t>Make some errors to see what kind of visual and audio support is provided.</a:t>
            </a:r>
          </a:p>
          <a:p>
            <a:endParaRPr lang="en-US" dirty="0"/>
          </a:p>
        </p:txBody>
      </p:sp>
      <p:pic>
        <p:nvPicPr>
          <p:cNvPr id="7" name="Content Placeholder 10" descr="Spelling Words Error: An example of the support provided for errors. If the child cannot self-correct after an audio-only prompt, ABRA shows the correct spelling for them to copy. On the right side of the screen is a list of previous words the user attempted with green font indicating correct attempts, and black fonts indicating they made an error but corrected it and moved on">
            <a:extLst>
              <a:ext uri="{FF2B5EF4-FFF2-40B4-BE49-F238E27FC236}">
                <a16:creationId xmlns:a16="http://schemas.microsoft.com/office/drawing/2014/main" id="{9C70123B-7BF5-E3BB-E4CD-10FE60AFF21A}"/>
              </a:ext>
            </a:extLst>
          </p:cNvPr>
          <p:cNvPicPr>
            <a:picLocks noChangeAspect="1"/>
          </p:cNvPicPr>
          <p:nvPr/>
        </p:nvPicPr>
        <p:blipFill>
          <a:blip r:embed="rId4"/>
          <a:stretch>
            <a:fillRect/>
          </a:stretch>
        </p:blipFill>
        <p:spPr>
          <a:xfrm>
            <a:off x="838200" y="2056586"/>
            <a:ext cx="5181600" cy="3889415"/>
          </a:xfrm>
          <a:prstGeom prst="rect">
            <a:avLst/>
          </a:prstGeom>
          <a:ln w="38100">
            <a:solidFill>
              <a:schemeClr val="tx1"/>
            </a:solidFill>
          </a:ln>
        </p:spPr>
      </p:pic>
    </p:spTree>
    <p:extLst>
      <p:ext uri="{BB962C8B-B14F-4D97-AF65-F5344CB8AC3E}">
        <p14:creationId xmlns:p14="http://schemas.microsoft.com/office/powerpoint/2010/main" val="146193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6B48-15A5-420C-AC6D-8135DAB033DA}"/>
              </a:ext>
            </a:extLst>
          </p:cNvPr>
          <p:cNvSpPr>
            <a:spLocks noGrp="1"/>
          </p:cNvSpPr>
          <p:nvPr>
            <p:ph type="title"/>
          </p:nvPr>
        </p:nvSpPr>
        <p:spPr/>
        <p:txBody>
          <a:bodyPr/>
          <a:lstStyle/>
          <a:p>
            <a:r>
              <a:rPr lang="en-US" dirty="0"/>
              <a:t>Curriculum Connections</a:t>
            </a:r>
          </a:p>
        </p:txBody>
      </p:sp>
      <p:sp>
        <p:nvSpPr>
          <p:cNvPr id="3" name="Content Placeholder 2">
            <a:extLst>
              <a:ext uri="{FF2B5EF4-FFF2-40B4-BE49-F238E27FC236}">
                <a16:creationId xmlns:a16="http://schemas.microsoft.com/office/drawing/2014/main" id="{0E4B635E-0A8A-E813-4143-0FAF0A6B1F9A}"/>
              </a:ext>
            </a:extLst>
          </p:cNvPr>
          <p:cNvSpPr>
            <a:spLocks noGrp="1"/>
          </p:cNvSpPr>
          <p:nvPr>
            <p:ph idx="1"/>
          </p:nvPr>
        </p:nvSpPr>
        <p:spPr/>
        <p:txBody>
          <a:bodyPr>
            <a:normAutofit/>
          </a:bodyPr>
          <a:lstStyle/>
          <a:p>
            <a:r>
              <a:rPr lang="en-US" dirty="0"/>
              <a:t>Do you see these activities working for your classroom?</a:t>
            </a:r>
          </a:p>
          <a:p>
            <a:pPr lvl="1"/>
            <a:r>
              <a:rPr lang="en-US" dirty="0"/>
              <a:t>Are you ready to try it, or do you have questions first (if so, what are they?)?</a:t>
            </a:r>
          </a:p>
          <a:p>
            <a:r>
              <a:rPr lang="en-US" dirty="0"/>
              <a:t>Identify some successes you foresee when taking learners through these activities.</a:t>
            </a:r>
          </a:p>
          <a:p>
            <a:r>
              <a:rPr lang="en-US" dirty="0"/>
              <a:t>What are the challenges you foresee?</a:t>
            </a:r>
          </a:p>
          <a:p>
            <a:pPr lvl="1"/>
            <a:r>
              <a:rPr lang="en-US" dirty="0"/>
              <a:t>How can they be addressed or overcome?</a:t>
            </a:r>
          </a:p>
          <a:p>
            <a:pPr lvl="1"/>
            <a:r>
              <a:rPr lang="en-US" dirty="0"/>
              <a:t>Is there an alternative activity that might work better? Why?</a:t>
            </a:r>
          </a:p>
          <a:p>
            <a:r>
              <a:rPr lang="en-US" sz="2800" dirty="0"/>
              <a:t>Generate one concrete example that you could use when talking to parents about Fluency, Comprehension, or Writing.</a:t>
            </a:r>
            <a:endParaRPr lang="en-US" dirty="0"/>
          </a:p>
        </p:txBody>
      </p:sp>
    </p:spTree>
    <p:extLst>
      <p:ext uri="{BB962C8B-B14F-4D97-AF65-F5344CB8AC3E}">
        <p14:creationId xmlns:p14="http://schemas.microsoft.com/office/powerpoint/2010/main" val="3877512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778BD-A7D0-15AF-AC3D-500941652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3D4CE-4F00-D603-921D-97BFFAC11AB7}"/>
              </a:ext>
            </a:extLst>
          </p:cNvPr>
          <p:cNvSpPr>
            <a:spLocks noGrp="1"/>
          </p:cNvSpPr>
          <p:nvPr>
            <p:ph type="ctrTitle"/>
          </p:nvPr>
        </p:nvSpPr>
        <p:spPr/>
        <p:txBody>
          <a:bodyPr/>
          <a:lstStyle/>
          <a:p>
            <a:r>
              <a:rPr lang="en-US" dirty="0"/>
              <a:t>Questions?</a:t>
            </a:r>
          </a:p>
        </p:txBody>
      </p:sp>
      <p:pic>
        <p:nvPicPr>
          <p:cNvPr id="4" name="Picture 3" descr="A thought bubble with dashes, dots and question marks within.">
            <a:extLst>
              <a:ext uri="{FF2B5EF4-FFF2-40B4-BE49-F238E27FC236}">
                <a16:creationId xmlns:a16="http://schemas.microsoft.com/office/drawing/2014/main" id="{3B07B3AF-9187-35B7-A126-A2B8C6643AB2}"/>
              </a:ext>
            </a:extLst>
          </p:cNvPr>
          <p:cNvPicPr>
            <a:picLocks noChangeAspect="1"/>
          </p:cNvPicPr>
          <p:nvPr/>
        </p:nvPicPr>
        <p:blipFill>
          <a:blip r:embed="rId3"/>
          <a:stretch>
            <a:fillRect/>
          </a:stretch>
        </p:blipFill>
        <p:spPr>
          <a:xfrm>
            <a:off x="3902341" y="2863258"/>
            <a:ext cx="4387317" cy="2965826"/>
          </a:xfrm>
          <a:prstGeom prst="rect">
            <a:avLst/>
          </a:prstGeom>
        </p:spPr>
      </p:pic>
    </p:spTree>
    <p:extLst>
      <p:ext uri="{BB962C8B-B14F-4D97-AF65-F5344CB8AC3E}">
        <p14:creationId xmlns:p14="http://schemas.microsoft.com/office/powerpoint/2010/main" val="3834693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6AE80-AFD9-5DA1-069C-87E02141F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72D33-1F86-CB76-AF9C-6C446D95BF6C}"/>
              </a:ext>
            </a:extLst>
          </p:cNvPr>
          <p:cNvSpPr>
            <a:spLocks noGrp="1"/>
          </p:cNvSpPr>
          <p:nvPr>
            <p:ph type="title"/>
          </p:nvPr>
        </p:nvSpPr>
        <p:spPr/>
        <p:txBody>
          <a:bodyPr/>
          <a:lstStyle/>
          <a:p>
            <a:r>
              <a:rPr lang="en-CA" noProof="0" dirty="0"/>
              <a:t>Break</a:t>
            </a:r>
          </a:p>
        </p:txBody>
      </p:sp>
      <p:pic>
        <p:nvPicPr>
          <p:cNvPr id="4" name="Content Placeholder 3" title="Illustration of a teacup">
            <a:extLst>
              <a:ext uri="{FF2B5EF4-FFF2-40B4-BE49-F238E27FC236}">
                <a16:creationId xmlns:a16="http://schemas.microsoft.com/office/drawing/2014/main" id="{E9A7F551-8E3B-60BE-E1AE-3CFFCB8B459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05100" y="3995760"/>
            <a:ext cx="3096000" cy="1548000"/>
          </a:xfrm>
          <a:prstGeom prst="rect">
            <a:avLst/>
          </a:prstGeom>
        </p:spPr>
      </p:pic>
      <p:pic>
        <p:nvPicPr>
          <p:cNvPr id="5" name="Picture 4" descr="Illustration of a two hands holding a mug with liquid in it and steam rising from it">
            <a:extLst>
              <a:ext uri="{FF2B5EF4-FFF2-40B4-BE49-F238E27FC236}">
                <a16:creationId xmlns:a16="http://schemas.microsoft.com/office/drawing/2014/main" id="{1CB4560B-D5A1-AA15-7FFF-542C422AD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412" y="1813560"/>
            <a:ext cx="2880000" cy="2880000"/>
          </a:xfrm>
          <a:prstGeom prst="rect">
            <a:avLst/>
          </a:prstGeom>
        </p:spPr>
      </p:pic>
    </p:spTree>
    <p:extLst>
      <p:ext uri="{BB962C8B-B14F-4D97-AF65-F5344CB8AC3E}">
        <p14:creationId xmlns:p14="http://schemas.microsoft.com/office/powerpoint/2010/main" val="1831728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FF601-6388-A8AE-8BEB-24C6B0A8D817}"/>
              </a:ext>
            </a:extLst>
          </p:cNvPr>
          <p:cNvSpPr>
            <a:spLocks noGrp="1"/>
          </p:cNvSpPr>
          <p:nvPr>
            <p:ph type="title"/>
          </p:nvPr>
        </p:nvSpPr>
        <p:spPr/>
        <p:txBody>
          <a:bodyPr/>
          <a:lstStyle/>
          <a:p>
            <a:r>
              <a:rPr lang="en-US" dirty="0"/>
              <a:t>ABRA’s Assessment Feature</a:t>
            </a:r>
          </a:p>
        </p:txBody>
      </p:sp>
      <p:sp>
        <p:nvSpPr>
          <p:cNvPr id="3" name="Content Placeholder 2">
            <a:extLst>
              <a:ext uri="{FF2B5EF4-FFF2-40B4-BE49-F238E27FC236}">
                <a16:creationId xmlns:a16="http://schemas.microsoft.com/office/drawing/2014/main" id="{05CE9C8C-0F8F-F211-D062-8EA4F93FDB36}"/>
              </a:ext>
            </a:extLst>
          </p:cNvPr>
          <p:cNvSpPr>
            <a:spLocks noGrp="1"/>
          </p:cNvSpPr>
          <p:nvPr>
            <p:ph idx="1"/>
          </p:nvPr>
        </p:nvSpPr>
        <p:spPr/>
        <p:txBody>
          <a:bodyPr>
            <a:normAutofit lnSpcReduction="10000"/>
          </a:bodyPr>
          <a:lstStyle/>
          <a:p>
            <a:pPr marL="0" indent="0">
              <a:buNone/>
            </a:pPr>
            <a:r>
              <a:rPr lang="en-CA" sz="2800" dirty="0">
                <a:effectLst/>
              </a:rPr>
              <a:t>ABRA allows teachers to</a:t>
            </a:r>
            <a:r>
              <a:rPr lang="en-CA" sz="2800" dirty="0">
                <a:solidFill>
                  <a:schemeClr val="accent2"/>
                </a:solidFill>
                <a:effectLst/>
              </a:rPr>
              <a:t>*</a:t>
            </a:r>
            <a:r>
              <a:rPr lang="en-CA" sz="2800" dirty="0">
                <a:effectLst/>
              </a:rPr>
              <a:t>:</a:t>
            </a:r>
          </a:p>
          <a:p>
            <a:r>
              <a:rPr lang="en-CA" sz="2800" dirty="0">
                <a:effectLst/>
              </a:rPr>
              <a:t>Quickly see which activities their </a:t>
            </a:r>
            <a:br>
              <a:rPr lang="en-CA" sz="2800" dirty="0">
                <a:effectLst/>
              </a:rPr>
            </a:br>
            <a:r>
              <a:rPr lang="en-CA" sz="2800" dirty="0">
                <a:effectLst/>
              </a:rPr>
              <a:t>learners have attempted.</a:t>
            </a:r>
          </a:p>
          <a:p>
            <a:r>
              <a:rPr lang="en-CA" sz="2800" dirty="0">
                <a:effectLst/>
              </a:rPr>
              <a:t>Determine how much time was </a:t>
            </a:r>
            <a:br>
              <a:rPr lang="en-CA" sz="2800" dirty="0">
                <a:effectLst/>
              </a:rPr>
            </a:br>
            <a:r>
              <a:rPr lang="en-CA" sz="2800" dirty="0">
                <a:effectLst/>
              </a:rPr>
              <a:t>spent on each activity.</a:t>
            </a:r>
          </a:p>
          <a:p>
            <a:r>
              <a:rPr lang="en-CA" sz="2800" dirty="0">
                <a:effectLst/>
              </a:rPr>
              <a:t>See how their learners are doing as </a:t>
            </a:r>
            <a:br>
              <a:rPr lang="en-CA" sz="2800" dirty="0">
                <a:effectLst/>
              </a:rPr>
            </a:br>
            <a:r>
              <a:rPr lang="en-CA" sz="2800" dirty="0">
                <a:effectLst/>
              </a:rPr>
              <a:t>they progress through the activities.</a:t>
            </a:r>
            <a:endParaRPr lang="en-CA" sz="2800" dirty="0"/>
          </a:p>
          <a:p>
            <a:pPr marL="0" indent="0">
              <a:buNone/>
            </a:pPr>
            <a:r>
              <a:rPr lang="en-CA" sz="2800" dirty="0">
                <a:solidFill>
                  <a:schemeClr val="accent2"/>
                </a:solidFill>
                <a:effectLst/>
              </a:rPr>
              <a:t>*</a:t>
            </a:r>
            <a:r>
              <a:rPr lang="en-CA" sz="2800" dirty="0"/>
              <a:t>To be used successfully, </a:t>
            </a:r>
            <a:r>
              <a:rPr lang="en-CA" sz="2800" b="1" dirty="0">
                <a:solidFill>
                  <a:schemeClr val="accent2"/>
                </a:solidFill>
              </a:rPr>
              <a:t>each child </a:t>
            </a:r>
            <a:br>
              <a:rPr lang="en-CA" sz="2800" b="1" dirty="0">
                <a:solidFill>
                  <a:schemeClr val="accent2"/>
                </a:solidFill>
              </a:rPr>
            </a:br>
            <a:r>
              <a:rPr lang="en-CA" sz="2800" b="1" dirty="0">
                <a:solidFill>
                  <a:schemeClr val="accent2"/>
                </a:solidFill>
              </a:rPr>
              <a:t>   </a:t>
            </a:r>
            <a:r>
              <a:rPr lang="en-CA" sz="2800" dirty="0"/>
              <a:t>must be signed into their </a:t>
            </a:r>
            <a:r>
              <a:rPr lang="en-CA" sz="2800" b="1" dirty="0">
                <a:solidFill>
                  <a:schemeClr val="accent2"/>
                </a:solidFill>
              </a:rPr>
              <a:t>own account</a:t>
            </a:r>
            <a:r>
              <a:rPr lang="en-CA" sz="2800" dirty="0"/>
              <a:t>.</a:t>
            </a:r>
          </a:p>
          <a:p>
            <a:pPr marL="0" indent="0">
              <a:buNone/>
            </a:pPr>
            <a:r>
              <a:rPr lang="en-CA" sz="2800" dirty="0"/>
              <a:t>Learn more with the TPD </a:t>
            </a:r>
            <a:r>
              <a:rPr lang="en-CA" sz="2800" dirty="0">
                <a:hlinkClick r:id="rId3"/>
              </a:rPr>
              <a:t>Module: ABRA Assessment</a:t>
            </a:r>
            <a:endParaRPr lang="en-US" sz="2800" dirty="0"/>
          </a:p>
        </p:txBody>
      </p:sp>
      <p:pic>
        <p:nvPicPr>
          <p:cNvPr id="4" name="Picture 3" descr="Screenshot of an ABRA classroom report (landing page)">
            <a:extLst>
              <a:ext uri="{FF2B5EF4-FFF2-40B4-BE49-F238E27FC236}">
                <a16:creationId xmlns:a16="http://schemas.microsoft.com/office/drawing/2014/main" id="{4D7B5241-1944-0A8C-2D98-706253A1B7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1600" y="1788212"/>
            <a:ext cx="3657600" cy="2983230"/>
          </a:xfrm>
          <a:prstGeom prst="rect">
            <a:avLst/>
          </a:prstGeom>
          <a:ln>
            <a:solidFill>
              <a:schemeClr val="tx1"/>
            </a:solidFill>
          </a:ln>
        </p:spPr>
      </p:pic>
      <p:pic>
        <p:nvPicPr>
          <p:cNvPr id="5" name="Picture 4" descr="Sample of a bar graph comparison between the learner and the whole class.&#10;&#10;In this example, the bar graph shows that the student got 64% correct on the first try compared to the class average of 38%. The student got 36% correct on the second try with help provided by the tool, compared to the class average of 62%. There are no statistics for the incorrect answers for either the student or the class average.">
            <a:extLst>
              <a:ext uri="{FF2B5EF4-FFF2-40B4-BE49-F238E27FC236}">
                <a16:creationId xmlns:a16="http://schemas.microsoft.com/office/drawing/2014/main" id="{89E856EE-86C1-AA54-C14C-1BE7F7F19DBE}"/>
              </a:ext>
            </a:extLst>
          </p:cNvPr>
          <p:cNvPicPr>
            <a:picLocks noChangeAspect="1"/>
          </p:cNvPicPr>
          <p:nvPr/>
        </p:nvPicPr>
        <p:blipFill>
          <a:blip r:embed="rId5"/>
          <a:stretch>
            <a:fillRect/>
          </a:stretch>
        </p:blipFill>
        <p:spPr>
          <a:xfrm>
            <a:off x="9299284" y="1578242"/>
            <a:ext cx="2748009" cy="1963205"/>
          </a:xfrm>
          <a:prstGeom prst="rect">
            <a:avLst/>
          </a:prstGeom>
          <a:ln>
            <a:solidFill>
              <a:schemeClr val="tx1"/>
            </a:solidFill>
          </a:ln>
        </p:spPr>
      </p:pic>
      <p:pic>
        <p:nvPicPr>
          <p:cNvPr id="6" name="Picture 5" descr="Sample error report. This example shows three learners have each made 2 mistakes in the activity. One of the learner's error report has been expanded to see details. The report shows:&#10;Story Henny Penny, Level 7, Date Aug 14, Correct answer branch, student answer branhc.&#10;Story The Three Billy Goats Gruff, Level 3, date Aug 14, Correct answer mad, Student answer mab.&#10;&#10;Next to each learners' name and number of mistakes is a button that allows teacher to navigate to that students' profile.">
            <a:extLst>
              <a:ext uri="{FF2B5EF4-FFF2-40B4-BE49-F238E27FC236}">
                <a16:creationId xmlns:a16="http://schemas.microsoft.com/office/drawing/2014/main" id="{88205FB8-E7C9-6753-295A-9D851F9B7ABE}"/>
              </a:ext>
            </a:extLst>
          </p:cNvPr>
          <p:cNvPicPr>
            <a:picLocks noChangeAspect="1"/>
          </p:cNvPicPr>
          <p:nvPr/>
        </p:nvPicPr>
        <p:blipFill>
          <a:blip r:embed="rId6"/>
          <a:stretch>
            <a:fillRect/>
          </a:stretch>
        </p:blipFill>
        <p:spPr bwMode="auto">
          <a:xfrm>
            <a:off x="8864600" y="3541447"/>
            <a:ext cx="2489200" cy="2459990"/>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1083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E5245-5053-E4BB-3381-91177205C897}"/>
              </a:ext>
            </a:extLst>
          </p:cNvPr>
          <p:cNvSpPr>
            <a:spLocks noGrp="1"/>
          </p:cNvSpPr>
          <p:nvPr>
            <p:ph type="title"/>
          </p:nvPr>
        </p:nvSpPr>
        <p:spPr/>
        <p:txBody>
          <a:bodyPr/>
          <a:lstStyle/>
          <a:p>
            <a:r>
              <a:rPr lang="en-US" dirty="0"/>
              <a:t>ABRA’s Assessment Feature</a:t>
            </a:r>
          </a:p>
        </p:txBody>
      </p:sp>
      <p:sp>
        <p:nvSpPr>
          <p:cNvPr id="3" name="Content Placeholder 2">
            <a:extLst>
              <a:ext uri="{FF2B5EF4-FFF2-40B4-BE49-F238E27FC236}">
                <a16:creationId xmlns:a16="http://schemas.microsoft.com/office/drawing/2014/main" id="{5F5634CD-3B24-BD7E-6D5C-FDE9A17E5DEB}"/>
              </a:ext>
            </a:extLst>
          </p:cNvPr>
          <p:cNvSpPr>
            <a:spLocks noGrp="1"/>
          </p:cNvSpPr>
          <p:nvPr>
            <p:ph idx="1"/>
          </p:nvPr>
        </p:nvSpPr>
        <p:spPr/>
        <p:txBody>
          <a:bodyPr>
            <a:normAutofit fontScale="62500" lnSpcReduction="20000"/>
          </a:bodyPr>
          <a:lstStyle/>
          <a:p>
            <a:r>
              <a:rPr lang="en-US" dirty="0"/>
              <a:t>Log in to a teacher’s account.</a:t>
            </a:r>
          </a:p>
          <a:p>
            <a:r>
              <a:rPr lang="en-US" dirty="0"/>
              <a:t>From the lobby page, click on the cog icon near the ABRA logo.</a:t>
            </a:r>
          </a:p>
          <a:p>
            <a:r>
              <a:rPr lang="en-US" dirty="0"/>
              <a:t>Use the drop-down menu to select the class.</a:t>
            </a:r>
            <a:br>
              <a:rPr lang="en-US" dirty="0"/>
            </a:br>
            <a:r>
              <a:rPr lang="en-US" dirty="0">
                <a:highlight>
                  <a:srgbClr val="FFFF00"/>
                </a:highlight>
              </a:rPr>
              <a:t>TBD: Will you provide teachers with “dummy” student accounts and encourage them to use those during the exploration phases of training (encourage them to make some errors to populate the report), or will you set this up yourself to ensure there is a range of data to demo?</a:t>
            </a:r>
          </a:p>
          <a:p>
            <a:r>
              <a:rPr lang="en-US" dirty="0"/>
              <a:t>Determine if you need to edit the date range. By default it’s the last 30 days, but you may want to view by term or whole year’s progress.</a:t>
            </a:r>
          </a:p>
          <a:p>
            <a:r>
              <a:rPr lang="en-US" dirty="0"/>
              <a:t>Demonstrate the kind of information you can see in the class report.</a:t>
            </a:r>
          </a:p>
          <a:p>
            <a:pPr lvl="1"/>
            <a:r>
              <a:rPr lang="en-US" dirty="0"/>
              <a:t>Overview (time, which activities accessed, how many students completed activity, etc.).</a:t>
            </a:r>
          </a:p>
          <a:p>
            <a:pPr lvl="1"/>
            <a:r>
              <a:rPr lang="en-US" dirty="0"/>
              <a:t>Induvial activity reports vary, but can show stats on errors, error report, what stories were linked to the activity, what words might have been clicked on for support, and a percentage of how many students completed the activity. If the activity has multiple levels, you can filter the information by level using the dropdown menu. The error report can direct you to an individual student’s report, or you can start over.</a:t>
            </a:r>
          </a:p>
          <a:p>
            <a:r>
              <a:rPr lang="en-US" dirty="0"/>
              <a:t>Demonstrate the kind of information you see in the student report. Must select a student first.</a:t>
            </a:r>
          </a:p>
          <a:p>
            <a:pPr lvl="1"/>
            <a:r>
              <a:rPr lang="en-US" dirty="0"/>
              <a:t>Overview (time, which activities accessed, what/if levels were completed, etc.).</a:t>
            </a:r>
          </a:p>
          <a:p>
            <a:pPr lvl="1"/>
            <a:r>
              <a:rPr lang="en-US" dirty="0"/>
              <a:t>Induvial activity reports vary, but can show stats on errors, error report, what stories were linked to the activity, what words might have been clicked on for support, and a comparison of that student correct responses to the class average</a:t>
            </a:r>
          </a:p>
          <a:p>
            <a:pPr lvl="1"/>
            <a:endParaRPr lang="en-US" dirty="0"/>
          </a:p>
        </p:txBody>
      </p:sp>
    </p:spTree>
    <p:extLst>
      <p:ext uri="{BB962C8B-B14F-4D97-AF65-F5344CB8AC3E}">
        <p14:creationId xmlns:p14="http://schemas.microsoft.com/office/powerpoint/2010/main" val="186998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5C7FA-2A92-2A41-31C5-82BC606B2F0A}"/>
              </a:ext>
            </a:extLst>
          </p:cNvPr>
          <p:cNvSpPr>
            <a:spLocks noGrp="1"/>
          </p:cNvSpPr>
          <p:nvPr>
            <p:ph type="title"/>
          </p:nvPr>
        </p:nvSpPr>
        <p:spPr/>
        <p:txBody>
          <a:bodyPr/>
          <a:lstStyle/>
          <a:p>
            <a:r>
              <a:rPr lang="en-US" dirty="0"/>
              <a:t>Introduction Activity</a:t>
            </a:r>
          </a:p>
        </p:txBody>
      </p:sp>
      <p:sp>
        <p:nvSpPr>
          <p:cNvPr id="3" name="Content Placeholder 2">
            <a:extLst>
              <a:ext uri="{FF2B5EF4-FFF2-40B4-BE49-F238E27FC236}">
                <a16:creationId xmlns:a16="http://schemas.microsoft.com/office/drawing/2014/main" id="{9BD83C2B-7C44-8270-ADF8-58DA38CDF6EA}"/>
              </a:ext>
            </a:extLst>
          </p:cNvPr>
          <p:cNvSpPr>
            <a:spLocks noGrp="1"/>
          </p:cNvSpPr>
          <p:nvPr>
            <p:ph idx="1"/>
          </p:nvPr>
        </p:nvSpPr>
        <p:spPr/>
        <p:txBody>
          <a:bodyPr>
            <a:normAutofit/>
          </a:bodyPr>
          <a:lstStyle/>
          <a:p>
            <a:r>
              <a:rPr lang="en-US" dirty="0"/>
              <a:t>Read these words as quickly as you can:</a:t>
            </a:r>
            <a:br>
              <a:rPr lang="en-US" dirty="0"/>
            </a:br>
            <a:br>
              <a:rPr lang="en-US" dirty="0"/>
            </a:br>
            <a:r>
              <a:rPr lang="en-US" sz="2400" dirty="0">
                <a:solidFill>
                  <a:schemeClr val="bg2"/>
                </a:solidFill>
              </a:rPr>
              <a:t>The, you, that, for, can, said, there, make, see, oil, sit, down, get.</a:t>
            </a:r>
          </a:p>
          <a:p>
            <a:endParaRPr lang="en-US" dirty="0"/>
          </a:p>
          <a:p>
            <a:r>
              <a:rPr lang="en-US" dirty="0"/>
              <a:t>Read these words as quickly as you can:</a:t>
            </a:r>
            <a:br>
              <a:rPr lang="en-US" dirty="0"/>
            </a:br>
            <a:br>
              <a:rPr lang="en-US" dirty="0"/>
            </a:br>
            <a:r>
              <a:rPr lang="en-US" sz="2400" dirty="0">
                <a:solidFill>
                  <a:schemeClr val="bg2"/>
                </a:solidFill>
              </a:rPr>
              <a:t>Quickly, isle, asked, instruments, experiment, yacht, substances, underline, </a:t>
            </a:r>
            <a:br>
              <a:rPr lang="en-US" sz="2400" dirty="0">
                <a:solidFill>
                  <a:schemeClr val="bg2"/>
                </a:solidFill>
              </a:rPr>
            </a:br>
            <a:br>
              <a:rPr lang="en-US" sz="2400" dirty="0">
                <a:solidFill>
                  <a:schemeClr val="bg2"/>
                </a:solidFill>
              </a:rPr>
            </a:br>
            <a:r>
              <a:rPr lang="en-US" sz="2400" dirty="0">
                <a:solidFill>
                  <a:schemeClr val="bg2"/>
                </a:solidFill>
              </a:rPr>
              <a:t>pronounce, eighth, rural, sixth, </a:t>
            </a:r>
            <a:r>
              <a:rPr lang="en-CA" sz="2400" dirty="0">
                <a:solidFill>
                  <a:schemeClr val="bg2"/>
                </a:solidFill>
              </a:rPr>
              <a:t>phenomenon, onomatopoeia.</a:t>
            </a:r>
            <a:endParaRPr lang="en-US" dirty="0">
              <a:solidFill>
                <a:schemeClr val="bg2"/>
              </a:solidFill>
            </a:endParaRPr>
          </a:p>
        </p:txBody>
      </p:sp>
    </p:spTree>
    <p:extLst>
      <p:ext uri="{BB962C8B-B14F-4D97-AF65-F5344CB8AC3E}">
        <p14:creationId xmlns:p14="http://schemas.microsoft.com/office/powerpoint/2010/main" val="2520951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D20F-E85A-622A-D3DE-FBCD47B380CB}"/>
              </a:ext>
            </a:extLst>
          </p:cNvPr>
          <p:cNvSpPr>
            <a:spLocks noGrp="1"/>
          </p:cNvSpPr>
          <p:nvPr>
            <p:ph type="title"/>
          </p:nvPr>
        </p:nvSpPr>
        <p:spPr/>
        <p:txBody>
          <a:bodyPr>
            <a:normAutofit/>
          </a:bodyPr>
          <a:lstStyle/>
          <a:p>
            <a:r>
              <a:rPr lang="en-US" sz="4200" dirty="0"/>
              <a:t>Importance of Logging In and Out</a:t>
            </a:r>
          </a:p>
        </p:txBody>
      </p:sp>
      <p:sp>
        <p:nvSpPr>
          <p:cNvPr id="3" name="Content Placeholder 2">
            <a:extLst>
              <a:ext uri="{FF2B5EF4-FFF2-40B4-BE49-F238E27FC236}">
                <a16:creationId xmlns:a16="http://schemas.microsoft.com/office/drawing/2014/main" id="{DA92BDE3-8523-0F6B-54C8-7AACDE65F536}"/>
              </a:ext>
            </a:extLst>
          </p:cNvPr>
          <p:cNvSpPr>
            <a:spLocks noGrp="1"/>
          </p:cNvSpPr>
          <p:nvPr>
            <p:ph idx="1"/>
          </p:nvPr>
        </p:nvSpPr>
        <p:spPr/>
        <p:txBody>
          <a:bodyPr/>
          <a:lstStyle/>
          <a:p>
            <a:r>
              <a:rPr lang="en-US" dirty="0"/>
              <a:t>The assessment feature, as well as trace data for this study, requires students to log in and out of their own accounts in order for the information to be accurate.</a:t>
            </a:r>
          </a:p>
        </p:txBody>
      </p:sp>
    </p:spTree>
    <p:extLst>
      <p:ext uri="{BB962C8B-B14F-4D97-AF65-F5344CB8AC3E}">
        <p14:creationId xmlns:p14="http://schemas.microsoft.com/office/powerpoint/2010/main" val="354723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711EF-2DE0-5D2F-7AAB-3FDF1357B41D}"/>
              </a:ext>
            </a:extLst>
          </p:cNvPr>
          <p:cNvSpPr>
            <a:spLocks noGrp="1"/>
          </p:cNvSpPr>
          <p:nvPr>
            <p:ph type="title"/>
          </p:nvPr>
        </p:nvSpPr>
        <p:spPr/>
        <p:txBody>
          <a:bodyPr/>
          <a:lstStyle/>
          <a:p>
            <a:r>
              <a:rPr lang="en-US" dirty="0"/>
              <a:t>READS Introduction</a:t>
            </a:r>
          </a:p>
        </p:txBody>
      </p:sp>
      <p:sp>
        <p:nvSpPr>
          <p:cNvPr id="4" name="Content Placeholder 3">
            <a:extLst>
              <a:ext uri="{FF2B5EF4-FFF2-40B4-BE49-F238E27FC236}">
                <a16:creationId xmlns:a16="http://schemas.microsoft.com/office/drawing/2014/main" id="{EE7C4533-CC36-3503-D7AD-4488915F675C}"/>
              </a:ext>
            </a:extLst>
          </p:cNvPr>
          <p:cNvSpPr>
            <a:spLocks noGrp="1"/>
          </p:cNvSpPr>
          <p:nvPr>
            <p:ph sz="half" idx="1"/>
          </p:nvPr>
        </p:nvSpPr>
        <p:spPr/>
        <p:txBody>
          <a:bodyPr/>
          <a:lstStyle/>
          <a:p>
            <a:r>
              <a:rPr lang="en-CA" dirty="0"/>
              <a:t>Catalogue of hundreds of multi-national digital stories. </a:t>
            </a:r>
          </a:p>
          <a:p>
            <a:r>
              <a:rPr lang="en-CA" dirty="0"/>
              <a:t>Stories may be searched by keyword, theme, reading level, country of origin, language, and format.</a:t>
            </a:r>
          </a:p>
        </p:txBody>
      </p:sp>
      <p:pic>
        <p:nvPicPr>
          <p:cNvPr id="6" name="Content Placeholder 10" descr="A screenshot of READS homepage">
            <a:extLst>
              <a:ext uri="{FF2B5EF4-FFF2-40B4-BE49-F238E27FC236}">
                <a16:creationId xmlns:a16="http://schemas.microsoft.com/office/drawing/2014/main" id="{DA3FE626-A92B-F815-02F8-AE0537853165}"/>
              </a:ext>
            </a:extLst>
          </p:cNvPr>
          <p:cNvPicPr>
            <a:picLocks noGrp="1" noChangeAspect="1"/>
          </p:cNvPicPr>
          <p:nvPr>
            <p:ph sz="half" idx="2"/>
          </p:nvPr>
        </p:nvPicPr>
        <p:blipFill>
          <a:blip r:embed="rId2"/>
          <a:stretch>
            <a:fillRect/>
          </a:stretch>
        </p:blipFill>
        <p:spPr>
          <a:xfrm>
            <a:off x="6172200" y="2200824"/>
            <a:ext cx="5181600" cy="3600940"/>
          </a:xfrm>
          <a:prstGeom prst="rect">
            <a:avLst/>
          </a:prstGeom>
          <a:ln w="38100">
            <a:solidFill>
              <a:schemeClr val="tx1"/>
            </a:solidFill>
          </a:ln>
        </p:spPr>
      </p:pic>
    </p:spTree>
    <p:extLst>
      <p:ext uri="{BB962C8B-B14F-4D97-AF65-F5344CB8AC3E}">
        <p14:creationId xmlns:p14="http://schemas.microsoft.com/office/powerpoint/2010/main" val="3604671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87BD-F26F-D741-C367-EF6CCB47C2DD}"/>
              </a:ext>
            </a:extLst>
          </p:cNvPr>
          <p:cNvSpPr>
            <a:spLocks noGrp="1"/>
          </p:cNvSpPr>
          <p:nvPr>
            <p:ph type="title"/>
          </p:nvPr>
        </p:nvSpPr>
        <p:spPr/>
        <p:txBody>
          <a:bodyPr/>
          <a:lstStyle/>
          <a:p>
            <a:r>
              <a:rPr lang="en-US" dirty="0"/>
              <a:t>Introducing Books</a:t>
            </a:r>
          </a:p>
        </p:txBody>
      </p:sp>
      <p:sp>
        <p:nvSpPr>
          <p:cNvPr id="3" name="Content Placeholder 2">
            <a:extLst>
              <a:ext uri="{FF2B5EF4-FFF2-40B4-BE49-F238E27FC236}">
                <a16:creationId xmlns:a16="http://schemas.microsoft.com/office/drawing/2014/main" id="{119457F1-C3D2-7548-5F38-D581632983A1}"/>
              </a:ext>
            </a:extLst>
          </p:cNvPr>
          <p:cNvSpPr>
            <a:spLocks noGrp="1"/>
          </p:cNvSpPr>
          <p:nvPr>
            <p:ph idx="1"/>
          </p:nvPr>
        </p:nvSpPr>
        <p:spPr/>
        <p:txBody>
          <a:bodyPr>
            <a:normAutofit/>
          </a:bodyPr>
          <a:lstStyle/>
          <a:p>
            <a:pPr marL="0" indent="0">
              <a:buNone/>
            </a:pPr>
            <a:r>
              <a:rPr lang="en-US" dirty="0"/>
              <a:t>Some children will come to your classroom with no experience reading books. Consider trying the following strategies with them:</a:t>
            </a:r>
          </a:p>
          <a:p>
            <a:r>
              <a:rPr lang="en-US" dirty="0"/>
              <a:t>Ask the child to identify familiar objects in the pictures. They can do this in their mother tongue, and the teacher can reinforce the word in English.</a:t>
            </a:r>
          </a:p>
          <a:p>
            <a:r>
              <a:rPr lang="en-US" dirty="0"/>
              <a:t>As you read the story “I Can Move Like a…” with them, have them imitate the movements each animal makes. i.e. they jump when the cat jumps.</a:t>
            </a:r>
          </a:p>
        </p:txBody>
      </p:sp>
    </p:spTree>
    <p:extLst>
      <p:ext uri="{BB962C8B-B14F-4D97-AF65-F5344CB8AC3E}">
        <p14:creationId xmlns:p14="http://schemas.microsoft.com/office/powerpoint/2010/main" val="3694484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E8731-8882-57CF-912F-B387DBC93FC4}"/>
              </a:ext>
            </a:extLst>
          </p:cNvPr>
          <p:cNvSpPr>
            <a:spLocks noGrp="1"/>
          </p:cNvSpPr>
          <p:nvPr>
            <p:ph type="title"/>
          </p:nvPr>
        </p:nvSpPr>
        <p:spPr/>
        <p:txBody>
          <a:bodyPr/>
          <a:lstStyle/>
          <a:p>
            <a:r>
              <a:rPr lang="en-US" dirty="0"/>
              <a:t>Explore READS: Group Activity</a:t>
            </a:r>
          </a:p>
        </p:txBody>
      </p:sp>
      <p:sp>
        <p:nvSpPr>
          <p:cNvPr id="3" name="Content Placeholder 2">
            <a:extLst>
              <a:ext uri="{FF2B5EF4-FFF2-40B4-BE49-F238E27FC236}">
                <a16:creationId xmlns:a16="http://schemas.microsoft.com/office/drawing/2014/main" id="{6B6BCF82-3475-2C0F-4E4F-7E5735124630}"/>
              </a:ext>
            </a:extLst>
          </p:cNvPr>
          <p:cNvSpPr>
            <a:spLocks noGrp="1"/>
          </p:cNvSpPr>
          <p:nvPr>
            <p:ph idx="1"/>
          </p:nvPr>
        </p:nvSpPr>
        <p:spPr/>
        <p:txBody>
          <a:bodyPr>
            <a:normAutofit fontScale="92500" lnSpcReduction="10000"/>
          </a:bodyPr>
          <a:lstStyle/>
          <a:p>
            <a:pPr marL="514350" indent="-514350">
              <a:buFont typeface="+mj-lt"/>
              <a:buAutoNum type="arabicParenR"/>
            </a:pPr>
            <a:r>
              <a:rPr lang="en-US" dirty="0"/>
              <a:t>There are many books available in READS. Explore the tool by finding a book:</a:t>
            </a:r>
          </a:p>
          <a:p>
            <a:pPr lvl="1"/>
            <a:r>
              <a:rPr lang="en-US" dirty="0"/>
              <a:t>About animals</a:t>
            </a:r>
          </a:p>
          <a:p>
            <a:pPr lvl="1"/>
            <a:r>
              <a:rPr lang="en-US" dirty="0"/>
              <a:t>About the environment</a:t>
            </a:r>
          </a:p>
          <a:p>
            <a:pPr lvl="1"/>
            <a:r>
              <a:rPr lang="en-US" dirty="0"/>
              <a:t>That is easy to read</a:t>
            </a:r>
          </a:p>
          <a:p>
            <a:pPr marL="514350" indent="-514350">
              <a:buFont typeface="+mj-lt"/>
              <a:buAutoNum type="arabicParenR"/>
            </a:pPr>
            <a:r>
              <a:rPr lang="en-US" dirty="0"/>
              <a:t>Select a book in READS that you think would work for your classroom.</a:t>
            </a:r>
          </a:p>
          <a:p>
            <a:pPr marL="514350" indent="-514350">
              <a:buFont typeface="+mj-lt"/>
              <a:buAutoNum type="arabicParenR"/>
            </a:pPr>
            <a:r>
              <a:rPr lang="en-US" dirty="0"/>
              <a:t>Pick 3 words in the book you think your learners would struggle with. Consider words that are:</a:t>
            </a:r>
          </a:p>
          <a:p>
            <a:pPr lvl="1"/>
            <a:r>
              <a:rPr lang="en-US" dirty="0"/>
              <a:t>Hard to decode</a:t>
            </a:r>
          </a:p>
          <a:p>
            <a:pPr lvl="1"/>
            <a:r>
              <a:rPr lang="en-US" dirty="0"/>
              <a:t>Likely to have students struggle to read quickly.</a:t>
            </a:r>
          </a:p>
          <a:p>
            <a:pPr lvl="1"/>
            <a:r>
              <a:rPr lang="en-US" dirty="0"/>
              <a:t>Unknown vocabulary</a:t>
            </a:r>
          </a:p>
          <a:p>
            <a:pPr marL="514350" indent="-514350">
              <a:buFont typeface="+mj-lt"/>
              <a:buAutoNum type="arabicParenR"/>
            </a:pPr>
            <a:r>
              <a:rPr lang="en-US" dirty="0"/>
              <a:t>How can you make it easier for your students to read these words?</a:t>
            </a:r>
          </a:p>
          <a:p>
            <a:pPr marL="0" indent="0">
              <a:buNone/>
            </a:pPr>
            <a:endParaRPr lang="en-US" dirty="0"/>
          </a:p>
          <a:p>
            <a:endParaRPr lang="en-US" dirty="0"/>
          </a:p>
        </p:txBody>
      </p:sp>
    </p:spTree>
    <p:extLst>
      <p:ext uri="{BB962C8B-B14F-4D97-AF65-F5344CB8AC3E}">
        <p14:creationId xmlns:p14="http://schemas.microsoft.com/office/powerpoint/2010/main" val="523701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11895-B1FC-24B5-D1B4-14BE9C5B7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FCF18-F8EC-6C1C-8A5A-5AA5D055BD5C}"/>
              </a:ext>
            </a:extLst>
          </p:cNvPr>
          <p:cNvSpPr>
            <a:spLocks noGrp="1"/>
          </p:cNvSpPr>
          <p:nvPr>
            <p:ph type="title"/>
          </p:nvPr>
        </p:nvSpPr>
        <p:spPr/>
        <p:txBody>
          <a:bodyPr>
            <a:normAutofit/>
          </a:bodyPr>
          <a:lstStyle/>
          <a:p>
            <a:r>
              <a:rPr lang="en-US" sz="4000" dirty="0"/>
              <a:t>Curriculum Connections - Discussion</a:t>
            </a:r>
          </a:p>
        </p:txBody>
      </p:sp>
      <p:sp>
        <p:nvSpPr>
          <p:cNvPr id="3" name="Content Placeholder 2">
            <a:extLst>
              <a:ext uri="{FF2B5EF4-FFF2-40B4-BE49-F238E27FC236}">
                <a16:creationId xmlns:a16="http://schemas.microsoft.com/office/drawing/2014/main" id="{2D8859AB-72D2-3C47-019D-88D4C199F22E}"/>
              </a:ext>
            </a:extLst>
          </p:cNvPr>
          <p:cNvSpPr>
            <a:spLocks noGrp="1"/>
          </p:cNvSpPr>
          <p:nvPr>
            <p:ph idx="1"/>
          </p:nvPr>
        </p:nvSpPr>
        <p:spPr/>
        <p:txBody>
          <a:bodyPr/>
          <a:lstStyle/>
          <a:p>
            <a:r>
              <a:rPr lang="en-US" dirty="0"/>
              <a:t>Do you see these stories working for your classroom? Why or why not?</a:t>
            </a:r>
          </a:p>
          <a:p>
            <a:r>
              <a:rPr lang="en-US" dirty="0"/>
              <a:t>Identify some successes you foresee when incorporating these books in your lessons.</a:t>
            </a:r>
          </a:p>
          <a:p>
            <a:r>
              <a:rPr lang="en-US" dirty="0"/>
              <a:t>What are the challenges you foresee?</a:t>
            </a:r>
          </a:p>
          <a:p>
            <a:pPr lvl="1"/>
            <a:r>
              <a:rPr lang="en-US" dirty="0"/>
              <a:t>How can they be addressed or overcome?</a:t>
            </a:r>
          </a:p>
          <a:p>
            <a:pPr lvl="1"/>
            <a:r>
              <a:rPr lang="en-US" dirty="0"/>
              <a:t>Is there an alternative story that might work better? Why?</a:t>
            </a:r>
          </a:p>
          <a:p>
            <a:r>
              <a:rPr lang="en-US" dirty="0"/>
              <a:t>How else might you use these stories in your classroom or school?</a:t>
            </a:r>
          </a:p>
        </p:txBody>
      </p:sp>
    </p:spTree>
    <p:extLst>
      <p:ext uri="{BB962C8B-B14F-4D97-AF65-F5344CB8AC3E}">
        <p14:creationId xmlns:p14="http://schemas.microsoft.com/office/powerpoint/2010/main" val="2172082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DF496-171C-A79A-53D6-56EB72DEC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74D70-0D93-3072-4D91-F74D2D4FD723}"/>
              </a:ext>
            </a:extLst>
          </p:cNvPr>
          <p:cNvSpPr>
            <a:spLocks noGrp="1"/>
          </p:cNvSpPr>
          <p:nvPr>
            <p:ph type="ctrTitle"/>
          </p:nvPr>
        </p:nvSpPr>
        <p:spPr/>
        <p:txBody>
          <a:bodyPr/>
          <a:lstStyle/>
          <a:p>
            <a:r>
              <a:rPr lang="en-US" dirty="0"/>
              <a:t>Questions?</a:t>
            </a:r>
          </a:p>
        </p:txBody>
      </p:sp>
      <p:pic>
        <p:nvPicPr>
          <p:cNvPr id="4" name="Picture 3" descr="A group of chat bubbles: one has a question mark and the other a checkmark within.">
            <a:extLst>
              <a:ext uri="{FF2B5EF4-FFF2-40B4-BE49-F238E27FC236}">
                <a16:creationId xmlns:a16="http://schemas.microsoft.com/office/drawing/2014/main" id="{B9A5F65D-A16C-5838-ED47-1712CC8D3D79}"/>
              </a:ext>
            </a:extLst>
          </p:cNvPr>
          <p:cNvPicPr>
            <a:picLocks noChangeAspect="1"/>
          </p:cNvPicPr>
          <p:nvPr/>
        </p:nvPicPr>
        <p:blipFill>
          <a:blip r:embed="rId3"/>
          <a:stretch>
            <a:fillRect/>
          </a:stretch>
        </p:blipFill>
        <p:spPr>
          <a:xfrm>
            <a:off x="4101765" y="2915119"/>
            <a:ext cx="3988470" cy="3083086"/>
          </a:xfrm>
          <a:prstGeom prst="rect">
            <a:avLst/>
          </a:prstGeom>
        </p:spPr>
      </p:pic>
    </p:spTree>
    <p:extLst>
      <p:ext uri="{BB962C8B-B14F-4D97-AF65-F5344CB8AC3E}">
        <p14:creationId xmlns:p14="http://schemas.microsoft.com/office/powerpoint/2010/main" val="291447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C211B-69C3-EDB9-B5A9-97909D1D7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D397F-E83A-C20B-46D8-37625BF70992}"/>
              </a:ext>
            </a:extLst>
          </p:cNvPr>
          <p:cNvSpPr>
            <a:spLocks noGrp="1"/>
          </p:cNvSpPr>
          <p:nvPr>
            <p:ph type="title"/>
          </p:nvPr>
        </p:nvSpPr>
        <p:spPr/>
        <p:txBody>
          <a:bodyPr/>
          <a:lstStyle/>
          <a:p>
            <a:r>
              <a:rPr lang="en-US" dirty="0"/>
              <a:t>Introduction Activity</a:t>
            </a:r>
          </a:p>
        </p:txBody>
      </p:sp>
      <p:sp>
        <p:nvSpPr>
          <p:cNvPr id="3" name="Content Placeholder 2">
            <a:extLst>
              <a:ext uri="{FF2B5EF4-FFF2-40B4-BE49-F238E27FC236}">
                <a16:creationId xmlns:a16="http://schemas.microsoft.com/office/drawing/2014/main" id="{B13AE790-ABBC-B3B6-705F-D6651EE7DD04}"/>
              </a:ext>
            </a:extLst>
          </p:cNvPr>
          <p:cNvSpPr>
            <a:spLocks noGrp="1"/>
          </p:cNvSpPr>
          <p:nvPr>
            <p:ph idx="1"/>
          </p:nvPr>
        </p:nvSpPr>
        <p:spPr/>
        <p:txBody>
          <a:bodyPr>
            <a:normAutofit/>
          </a:bodyPr>
          <a:lstStyle/>
          <a:p>
            <a:r>
              <a:rPr lang="en-US" dirty="0"/>
              <a:t>Review these words again:</a:t>
            </a:r>
            <a:br>
              <a:rPr lang="en-US" dirty="0"/>
            </a:br>
            <a:br>
              <a:rPr lang="en-US" dirty="0"/>
            </a:br>
            <a:r>
              <a:rPr lang="en-US" sz="2400" dirty="0">
                <a:solidFill>
                  <a:schemeClr val="bg2"/>
                </a:solidFill>
              </a:rPr>
              <a:t>The, you, that, for, can, said, there, make, see, oil, sit, down, get.</a:t>
            </a:r>
          </a:p>
          <a:p>
            <a:endParaRPr lang="en-US" dirty="0"/>
          </a:p>
          <a:p>
            <a:r>
              <a:rPr lang="en-US" dirty="0"/>
              <a:t>Which of these words are easier for children to read than others?</a:t>
            </a:r>
            <a:endParaRPr lang="en-US" dirty="0">
              <a:solidFill>
                <a:schemeClr val="bg2"/>
              </a:solidFill>
            </a:endParaRPr>
          </a:p>
        </p:txBody>
      </p:sp>
    </p:spTree>
    <p:extLst>
      <p:ext uri="{BB962C8B-B14F-4D97-AF65-F5344CB8AC3E}">
        <p14:creationId xmlns:p14="http://schemas.microsoft.com/office/powerpoint/2010/main" val="1285234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75248-DD9B-615E-D6BA-0A8D365C54A9}"/>
              </a:ext>
            </a:extLst>
          </p:cNvPr>
          <p:cNvSpPr>
            <a:spLocks noGrp="1"/>
          </p:cNvSpPr>
          <p:nvPr>
            <p:ph type="title"/>
          </p:nvPr>
        </p:nvSpPr>
        <p:spPr/>
        <p:txBody>
          <a:bodyPr/>
          <a:lstStyle/>
          <a:p>
            <a:r>
              <a:rPr lang="en-US" dirty="0"/>
              <a:t>Introduction Activity</a:t>
            </a:r>
          </a:p>
        </p:txBody>
      </p:sp>
      <p:sp>
        <p:nvSpPr>
          <p:cNvPr id="3" name="Content Placeholder 2">
            <a:extLst>
              <a:ext uri="{FF2B5EF4-FFF2-40B4-BE49-F238E27FC236}">
                <a16:creationId xmlns:a16="http://schemas.microsoft.com/office/drawing/2014/main" id="{08303E1B-7419-2E5D-F213-F5FFA50E1014}"/>
              </a:ext>
            </a:extLst>
          </p:cNvPr>
          <p:cNvSpPr>
            <a:spLocks noGrp="1"/>
          </p:cNvSpPr>
          <p:nvPr>
            <p:ph idx="1"/>
          </p:nvPr>
        </p:nvSpPr>
        <p:spPr/>
        <p:txBody>
          <a:bodyPr/>
          <a:lstStyle/>
          <a:p>
            <a:r>
              <a:rPr lang="en-US" dirty="0"/>
              <a:t>Stressing words is a common way to add meaning to a sentence. Look at the two sentences below and explain their different meanings:</a:t>
            </a:r>
          </a:p>
          <a:p>
            <a:pPr lvl="1"/>
            <a:r>
              <a:rPr lang="en-US" sz="2800" b="1" dirty="0">
                <a:solidFill>
                  <a:schemeClr val="bg2"/>
                </a:solidFill>
              </a:rPr>
              <a:t>John</a:t>
            </a:r>
            <a:r>
              <a:rPr lang="en-US" sz="2800" dirty="0"/>
              <a:t> didn’t buy these flowers.</a:t>
            </a:r>
          </a:p>
          <a:p>
            <a:pPr lvl="1"/>
            <a:r>
              <a:rPr lang="en-US" sz="2800" dirty="0"/>
              <a:t>John didn’t </a:t>
            </a:r>
            <a:r>
              <a:rPr lang="en-US" sz="2800" b="1" dirty="0">
                <a:solidFill>
                  <a:schemeClr val="bg2"/>
                </a:solidFill>
              </a:rPr>
              <a:t>buy</a:t>
            </a:r>
            <a:r>
              <a:rPr lang="en-US" sz="2800" dirty="0"/>
              <a:t> these flowers.</a:t>
            </a:r>
          </a:p>
          <a:p>
            <a:endParaRPr lang="en-US" dirty="0"/>
          </a:p>
          <a:p>
            <a:r>
              <a:rPr lang="en-US" dirty="0"/>
              <a:t>How can you change the meaning of this sentence by stressing one word in it:</a:t>
            </a:r>
          </a:p>
          <a:p>
            <a:pPr lvl="1"/>
            <a:r>
              <a:rPr lang="en-US" sz="2800" dirty="0"/>
              <a:t>John’s mother said he had to clean his room.</a:t>
            </a:r>
            <a:endParaRPr lang="en-US" dirty="0"/>
          </a:p>
        </p:txBody>
      </p:sp>
    </p:spTree>
    <p:extLst>
      <p:ext uri="{BB962C8B-B14F-4D97-AF65-F5344CB8AC3E}">
        <p14:creationId xmlns:p14="http://schemas.microsoft.com/office/powerpoint/2010/main" val="334257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1582-A90B-6BF7-667C-3CBAB11CE684}"/>
              </a:ext>
            </a:extLst>
          </p:cNvPr>
          <p:cNvSpPr>
            <a:spLocks noGrp="1"/>
          </p:cNvSpPr>
          <p:nvPr>
            <p:ph type="title"/>
          </p:nvPr>
        </p:nvSpPr>
        <p:spPr/>
        <p:txBody>
          <a:bodyPr/>
          <a:lstStyle/>
          <a:p>
            <a:r>
              <a:rPr lang="en-US" dirty="0"/>
              <a:t>Reading (Fluency)</a:t>
            </a:r>
          </a:p>
        </p:txBody>
      </p:sp>
      <p:sp>
        <p:nvSpPr>
          <p:cNvPr id="4" name="Content Placeholder 3">
            <a:extLst>
              <a:ext uri="{FF2B5EF4-FFF2-40B4-BE49-F238E27FC236}">
                <a16:creationId xmlns:a16="http://schemas.microsoft.com/office/drawing/2014/main" id="{79690A23-17FC-07F2-1742-9AB7C724B03C}"/>
              </a:ext>
            </a:extLst>
          </p:cNvPr>
          <p:cNvSpPr>
            <a:spLocks noGrp="1"/>
          </p:cNvSpPr>
          <p:nvPr>
            <p:ph sz="half" idx="2"/>
          </p:nvPr>
        </p:nvSpPr>
        <p:spPr>
          <a:xfrm>
            <a:off x="4274570" y="1825625"/>
            <a:ext cx="7079230" cy="4351338"/>
          </a:xfrm>
        </p:spPr>
        <p:txBody>
          <a:bodyPr>
            <a:normAutofit/>
          </a:bodyPr>
          <a:lstStyle/>
          <a:p>
            <a:pPr marL="0" indent="0">
              <a:buNone/>
            </a:pPr>
            <a:r>
              <a:rPr lang="en-US" dirty="0"/>
              <a:t>Fluency is the ability to read texts quickly and accurately, using proper speed and expression. Because fluent readers are able to decode words quickly, they can focus on the meaning of a text. Less fluent readers spend more time figuring out words and thus understand less of what the text is saying. Building strong fluency skills is key to a child’s academic success; a child with poor fluency skills risks falling behind in all subjects, not just reading. </a:t>
            </a:r>
          </a:p>
        </p:txBody>
      </p:sp>
      <p:pic>
        <p:nvPicPr>
          <p:cNvPr id="1026" name="Picture 2">
            <a:extLst>
              <a:ext uri="{FF2B5EF4-FFF2-40B4-BE49-F238E27FC236}">
                <a16:creationId xmlns:a16="http://schemas.microsoft.com/office/drawing/2014/main" id="{511AEA74-59F6-9AA8-0034-DD86BFFF1E97}"/>
              </a:ext>
              <a:ext uri="{C183D7F6-B498-43B3-948B-1728B52AA6E4}">
                <adec:decorative xmlns:adec="http://schemas.microsoft.com/office/drawing/2017/decorative" val="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942527"/>
            <a:ext cx="3436370"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650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94526-8111-6200-D014-71C99D3D7D96}"/>
              </a:ext>
            </a:extLst>
          </p:cNvPr>
          <p:cNvSpPr>
            <a:spLocks noGrp="1"/>
          </p:cNvSpPr>
          <p:nvPr>
            <p:ph type="title"/>
          </p:nvPr>
        </p:nvSpPr>
        <p:spPr/>
        <p:txBody>
          <a:bodyPr/>
          <a:lstStyle/>
          <a:p>
            <a:r>
              <a:rPr lang="en-US" dirty="0"/>
              <a:t>Characteristics of Fluent Reading</a:t>
            </a:r>
          </a:p>
        </p:txBody>
      </p:sp>
      <p:sp>
        <p:nvSpPr>
          <p:cNvPr id="3" name="Content Placeholder 2">
            <a:extLst>
              <a:ext uri="{FF2B5EF4-FFF2-40B4-BE49-F238E27FC236}">
                <a16:creationId xmlns:a16="http://schemas.microsoft.com/office/drawing/2014/main" id="{E92427B2-3EAA-41CB-2C96-06A6B02A758B}"/>
              </a:ext>
            </a:extLst>
          </p:cNvPr>
          <p:cNvSpPr>
            <a:spLocks noGrp="1"/>
          </p:cNvSpPr>
          <p:nvPr>
            <p:ph idx="1"/>
          </p:nvPr>
        </p:nvSpPr>
        <p:spPr/>
        <p:txBody>
          <a:bodyPr>
            <a:normAutofit/>
          </a:bodyPr>
          <a:lstStyle/>
          <a:p>
            <a:r>
              <a:rPr lang="en-US" dirty="0"/>
              <a:t>ABRA supports the development of core fluency skills:</a:t>
            </a:r>
          </a:p>
          <a:p>
            <a:pPr lvl="1"/>
            <a:r>
              <a:rPr lang="en-US" b="1" dirty="0"/>
              <a:t>High Frequency Words </a:t>
            </a:r>
            <a:r>
              <a:rPr lang="en-US" dirty="0"/>
              <a:t>(sight words): These are the most common words used in written texts. The difficulty with high frequency words is that many do not follow standard decoding patterns, nor can they be represented by pictures (ex: “the” or “are”).</a:t>
            </a:r>
          </a:p>
          <a:p>
            <a:pPr lvl="1"/>
            <a:r>
              <a:rPr lang="en-US" b="1" dirty="0"/>
              <a:t>Accuracy</a:t>
            </a:r>
            <a:r>
              <a:rPr lang="en-US" dirty="0"/>
              <a:t>: the ability to read a text with little or no errors.</a:t>
            </a:r>
          </a:p>
          <a:p>
            <a:pPr lvl="1"/>
            <a:r>
              <a:rPr lang="en-US" b="1" dirty="0"/>
              <a:t>Fluency</a:t>
            </a:r>
            <a:r>
              <a:rPr lang="en-US" dirty="0"/>
              <a:t>: the ability to quickly recognize words and their meaning. Fluent readers are able to read with accuracy, speed, and expression.</a:t>
            </a:r>
          </a:p>
          <a:p>
            <a:pPr lvl="1"/>
            <a:r>
              <a:rPr lang="en-US" b="1" dirty="0"/>
              <a:t>Expression</a:t>
            </a:r>
            <a:r>
              <a:rPr lang="en-US" dirty="0"/>
              <a:t>: when a reader changes their voice (meaningful pauses, emphasizing words, and appropriate tone and pitch) to help convey feelings and meaning.</a:t>
            </a:r>
          </a:p>
        </p:txBody>
      </p:sp>
    </p:spTree>
    <p:extLst>
      <p:ext uri="{BB962C8B-B14F-4D97-AF65-F5344CB8AC3E}">
        <p14:creationId xmlns:p14="http://schemas.microsoft.com/office/powerpoint/2010/main" val="3836074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D5CB2-DF45-D353-113A-97068FDB0040}"/>
              </a:ext>
            </a:extLst>
          </p:cNvPr>
          <p:cNvSpPr>
            <a:spLocks noGrp="1"/>
          </p:cNvSpPr>
          <p:nvPr>
            <p:ph type="title"/>
          </p:nvPr>
        </p:nvSpPr>
        <p:spPr/>
        <p:txBody>
          <a:bodyPr/>
          <a:lstStyle/>
          <a:p>
            <a:r>
              <a:rPr lang="en-US" dirty="0"/>
              <a:t>Accessing Fluency Activities</a:t>
            </a:r>
          </a:p>
        </p:txBody>
      </p:sp>
      <p:sp>
        <p:nvSpPr>
          <p:cNvPr id="5" name="Content Placeholder 4">
            <a:extLst>
              <a:ext uri="{FF2B5EF4-FFF2-40B4-BE49-F238E27FC236}">
                <a16:creationId xmlns:a16="http://schemas.microsoft.com/office/drawing/2014/main" id="{316BA31E-1331-6664-1BAC-B1E5838544E9}"/>
              </a:ext>
            </a:extLst>
          </p:cNvPr>
          <p:cNvSpPr>
            <a:spLocks noGrp="1"/>
          </p:cNvSpPr>
          <p:nvPr>
            <p:ph sz="half" idx="2"/>
          </p:nvPr>
        </p:nvSpPr>
        <p:spPr/>
        <p:txBody>
          <a:bodyPr/>
          <a:lstStyle/>
          <a:p>
            <a:r>
              <a:rPr lang="en-US" dirty="0"/>
              <a:t>Click on the </a:t>
            </a:r>
            <a:r>
              <a:rPr lang="en-US" b="1" dirty="0"/>
              <a:t>Reading</a:t>
            </a:r>
            <a:r>
              <a:rPr lang="en-US" dirty="0"/>
              <a:t> button.</a:t>
            </a:r>
            <a:br>
              <a:rPr lang="en-US" dirty="0"/>
            </a:br>
            <a:br>
              <a:rPr lang="en-US" dirty="0"/>
            </a:br>
            <a:r>
              <a:rPr lang="en-US" dirty="0"/>
              <a:t>The fluency activities will be shown in the top banner.</a:t>
            </a:r>
          </a:p>
        </p:txBody>
      </p:sp>
      <p:pic>
        <p:nvPicPr>
          <p:cNvPr id="6" name="Content Placeholder 4" descr="A screenshot of ABRA's Adventure room. ">
            <a:extLst>
              <a:ext uri="{FF2B5EF4-FFF2-40B4-BE49-F238E27FC236}">
                <a16:creationId xmlns:a16="http://schemas.microsoft.com/office/drawing/2014/main" id="{89E919EB-2EC8-AE59-590E-5B50618DDEB6}"/>
              </a:ext>
            </a:extLst>
          </p:cNvPr>
          <p:cNvPicPr>
            <a:picLocks noGrp="1" noChangeAspect="1"/>
          </p:cNvPicPr>
          <p:nvPr>
            <p:ph sz="half" idx="1"/>
          </p:nvPr>
        </p:nvPicPr>
        <p:blipFill>
          <a:blip r:embed="rId3"/>
          <a:srcRect/>
          <a:stretch/>
        </p:blipFill>
        <p:spPr>
          <a:xfrm>
            <a:off x="838200" y="2053372"/>
            <a:ext cx="5181600" cy="3895843"/>
          </a:xfrm>
          <a:prstGeom prst="rect">
            <a:avLst/>
          </a:prstGeom>
          <a:ln w="38100">
            <a:solidFill>
              <a:schemeClr val="tx1"/>
            </a:solidFill>
          </a:ln>
        </p:spPr>
      </p:pic>
      <p:sp>
        <p:nvSpPr>
          <p:cNvPr id="7" name="Frame 6">
            <a:extLst>
              <a:ext uri="{FF2B5EF4-FFF2-40B4-BE49-F238E27FC236}">
                <a16:creationId xmlns:a16="http://schemas.microsoft.com/office/drawing/2014/main" id="{085B4B3D-7723-298D-E2F2-A816686088A0}"/>
              </a:ext>
              <a:ext uri="{C183D7F6-B498-43B3-948B-1728B52AA6E4}">
                <adec:decorative xmlns:adec="http://schemas.microsoft.com/office/drawing/2017/decorative" val="1"/>
              </a:ext>
            </a:extLst>
          </p:cNvPr>
          <p:cNvSpPr/>
          <p:nvPr/>
        </p:nvSpPr>
        <p:spPr>
          <a:xfrm>
            <a:off x="2702257" y="2193102"/>
            <a:ext cx="942644"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pic>
        <p:nvPicPr>
          <p:cNvPr id="9" name="Picture 8" descr="A screenshot of ABRA's Adventure room with the fluency activities displayed in the top banner.">
            <a:extLst>
              <a:ext uri="{FF2B5EF4-FFF2-40B4-BE49-F238E27FC236}">
                <a16:creationId xmlns:a16="http://schemas.microsoft.com/office/drawing/2014/main" id="{55D671A5-6030-CFA1-6DAE-67B78D844E5A}"/>
              </a:ext>
            </a:extLst>
          </p:cNvPr>
          <p:cNvPicPr>
            <a:picLocks noChangeAspect="1"/>
          </p:cNvPicPr>
          <p:nvPr/>
        </p:nvPicPr>
        <p:blipFill>
          <a:blip r:embed="rId4"/>
          <a:stretch>
            <a:fillRect/>
          </a:stretch>
        </p:blipFill>
        <p:spPr>
          <a:xfrm>
            <a:off x="838200" y="2053372"/>
            <a:ext cx="5181600" cy="3895843"/>
          </a:xfrm>
          <a:prstGeom prst="rect">
            <a:avLst/>
          </a:prstGeom>
          <a:ln w="38100">
            <a:solidFill>
              <a:schemeClr val="tx1"/>
            </a:solidFill>
          </a:ln>
        </p:spPr>
      </p:pic>
    </p:spTree>
    <p:extLst>
      <p:ext uri="{BB962C8B-B14F-4D97-AF65-F5344CB8AC3E}">
        <p14:creationId xmlns:p14="http://schemas.microsoft.com/office/powerpoint/2010/main" val="54636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71694-D003-C511-80A6-16AD7DDD756A}"/>
              </a:ext>
            </a:extLst>
          </p:cNvPr>
          <p:cNvSpPr>
            <a:spLocks noGrp="1"/>
          </p:cNvSpPr>
          <p:nvPr>
            <p:ph type="title"/>
          </p:nvPr>
        </p:nvSpPr>
        <p:spPr/>
        <p:txBody>
          <a:bodyPr/>
          <a:lstStyle/>
          <a:p>
            <a:r>
              <a:rPr lang="en-US" dirty="0"/>
              <a:t>Accessing Fluency Activities</a:t>
            </a:r>
          </a:p>
        </p:txBody>
      </p:sp>
      <p:pic>
        <p:nvPicPr>
          <p:cNvPr id="6" name="Content Placeholder 5" descr="A screenshot of ABRA's Adventure room. The high Frequency Words activity has been selected.">
            <a:extLst>
              <a:ext uri="{FF2B5EF4-FFF2-40B4-BE49-F238E27FC236}">
                <a16:creationId xmlns:a16="http://schemas.microsoft.com/office/drawing/2014/main" id="{2EF022CA-31AF-4235-6358-C5EC270976F4}"/>
              </a:ext>
            </a:extLst>
          </p:cNvPr>
          <p:cNvPicPr>
            <a:picLocks noGrp="1" noChangeAspect="1"/>
          </p:cNvPicPr>
          <p:nvPr>
            <p:ph sz="half" idx="1"/>
          </p:nvPr>
        </p:nvPicPr>
        <p:blipFill>
          <a:blip r:embed="rId3"/>
          <a:stretch>
            <a:fillRect/>
          </a:stretch>
        </p:blipFill>
        <p:spPr>
          <a:xfrm>
            <a:off x="838200" y="2055786"/>
            <a:ext cx="5181600" cy="3891015"/>
          </a:xfrm>
        </p:spPr>
      </p:pic>
      <p:sp>
        <p:nvSpPr>
          <p:cNvPr id="4" name="Content Placeholder 3">
            <a:extLst>
              <a:ext uri="{FF2B5EF4-FFF2-40B4-BE49-F238E27FC236}">
                <a16:creationId xmlns:a16="http://schemas.microsoft.com/office/drawing/2014/main" id="{27E76990-DDB6-F2BA-6EEF-EF4BAE532512}"/>
              </a:ext>
            </a:extLst>
          </p:cNvPr>
          <p:cNvSpPr>
            <a:spLocks noGrp="1"/>
          </p:cNvSpPr>
          <p:nvPr>
            <p:ph sz="half" idx="2"/>
          </p:nvPr>
        </p:nvSpPr>
        <p:spPr/>
        <p:txBody>
          <a:bodyPr/>
          <a:lstStyle/>
          <a:p>
            <a:r>
              <a:rPr lang="en-US" dirty="0"/>
              <a:t>Select the activity: </a:t>
            </a:r>
            <a:r>
              <a:rPr lang="en-US" b="1" dirty="0"/>
              <a:t>High Frequency Words</a:t>
            </a:r>
            <a:r>
              <a:rPr lang="en-US" dirty="0"/>
              <a:t>.</a:t>
            </a:r>
            <a:br>
              <a:rPr lang="en-US" dirty="0"/>
            </a:br>
            <a:r>
              <a:rPr lang="en-US" dirty="0"/>
              <a:t>Notice that GO is not yet illuminated. This means that you must connect the activity to an ABRA story.</a:t>
            </a:r>
          </a:p>
          <a:p>
            <a:r>
              <a:rPr lang="en-US" dirty="0"/>
              <a:t>Select a </a:t>
            </a:r>
            <a:r>
              <a:rPr lang="en-US" b="1" dirty="0"/>
              <a:t>story genre </a:t>
            </a:r>
            <a:r>
              <a:rPr lang="en-US" dirty="0"/>
              <a:t>in the second bar, then select a </a:t>
            </a:r>
            <a:r>
              <a:rPr lang="en-US" b="1" dirty="0"/>
              <a:t>story</a:t>
            </a:r>
            <a:r>
              <a:rPr lang="en-US" dirty="0"/>
              <a:t> of your choice.</a:t>
            </a:r>
          </a:p>
          <a:p>
            <a:r>
              <a:rPr lang="en-US" dirty="0"/>
              <a:t>Click on </a:t>
            </a:r>
            <a:r>
              <a:rPr lang="en-US" b="1" dirty="0"/>
              <a:t>Go</a:t>
            </a:r>
            <a:r>
              <a:rPr lang="en-US" dirty="0"/>
              <a:t>.</a:t>
            </a:r>
          </a:p>
        </p:txBody>
      </p:sp>
    </p:spTree>
    <p:extLst>
      <p:ext uri="{BB962C8B-B14F-4D97-AF65-F5344CB8AC3E}">
        <p14:creationId xmlns:p14="http://schemas.microsoft.com/office/powerpoint/2010/main" val="2892766887"/>
      </p:ext>
    </p:extLst>
  </p:cSld>
  <p:clrMapOvr>
    <a:masterClrMapping/>
  </p:clrMapOvr>
</p:sld>
</file>

<file path=ppt/theme/theme1.xml><?xml version="1.0" encoding="utf-8"?>
<a:theme xmlns:a="http://schemas.openxmlformats.org/drawingml/2006/main" name="Office Theme">
  <a:themeElements>
    <a:clrScheme name="LTK Colour Theme">
      <a:dk1>
        <a:srgbClr val="000000"/>
      </a:dk1>
      <a:lt1>
        <a:srgbClr val="FFFFFF"/>
      </a:lt1>
      <a:dk2>
        <a:srgbClr val="1F4498"/>
      </a:dk2>
      <a:lt2>
        <a:srgbClr val="F06623"/>
      </a:lt2>
      <a:accent1>
        <a:srgbClr val="A7C54B"/>
      </a:accent1>
      <a:accent2>
        <a:srgbClr val="04AED0"/>
      </a:accent2>
      <a:accent3>
        <a:srgbClr val="369D61"/>
      </a:accent3>
      <a:accent4>
        <a:srgbClr val="A662DF"/>
      </a:accent4>
      <a:accent5>
        <a:srgbClr val="FAA91B"/>
      </a:accent5>
      <a:accent6>
        <a:srgbClr val="EC187B"/>
      </a:accent6>
      <a:hlink>
        <a:srgbClr val="04AED0"/>
      </a:hlink>
      <a:folHlink>
        <a:srgbClr val="9866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CE9D0C4-5A22-3F45-972E-886EE8FF79B1}" vid="{9D6B8480-656B-4B45-8163-56057517BD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1275</TotalTime>
  <Words>3203</Words>
  <Application>Microsoft Macintosh PowerPoint</Application>
  <PresentationFormat>Widescreen</PresentationFormat>
  <Paragraphs>257</Paragraphs>
  <Slides>35</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Aptos</vt:lpstr>
      <vt:lpstr>Arial</vt:lpstr>
      <vt:lpstr>Calibri</vt:lpstr>
      <vt:lpstr>Candara</vt:lpstr>
      <vt:lpstr>Wingdings</vt:lpstr>
      <vt:lpstr>Office Theme</vt:lpstr>
      <vt:lpstr>Teaching Early Literacy with the Learning Toolkit+</vt:lpstr>
      <vt:lpstr>Agenda – Day 3</vt:lpstr>
      <vt:lpstr>Introduction Activity</vt:lpstr>
      <vt:lpstr>Introduction Activity</vt:lpstr>
      <vt:lpstr>Introduction Activity</vt:lpstr>
      <vt:lpstr>Reading (Fluency)</vt:lpstr>
      <vt:lpstr>Characteristics of Fluent Reading</vt:lpstr>
      <vt:lpstr>Accessing Fluency Activities</vt:lpstr>
      <vt:lpstr>Accessing Fluency Activities</vt:lpstr>
      <vt:lpstr>Reminder: Built-in Support</vt:lpstr>
      <vt:lpstr>Discussion</vt:lpstr>
      <vt:lpstr>Coffee/Tea Break</vt:lpstr>
      <vt:lpstr>Comprehension: Reading Rope</vt:lpstr>
      <vt:lpstr>Other Components to Understand Text</vt:lpstr>
      <vt:lpstr>Vocabulary</vt:lpstr>
      <vt:lpstr>Imageability</vt:lpstr>
      <vt:lpstr>Understanding the Story (Comprehension)</vt:lpstr>
      <vt:lpstr>Using ABRA to Support Comprehension</vt:lpstr>
      <vt:lpstr>Accessing Comprehension Activities</vt:lpstr>
      <vt:lpstr>Accessing Comprehension Activities</vt:lpstr>
      <vt:lpstr>Discussion Questions</vt:lpstr>
      <vt:lpstr>Writing (Typing)</vt:lpstr>
      <vt:lpstr>Accessing Writing Activities</vt:lpstr>
      <vt:lpstr>Accessing Writing Activities</vt:lpstr>
      <vt:lpstr>Curriculum Connections</vt:lpstr>
      <vt:lpstr>Questions?</vt:lpstr>
      <vt:lpstr>Break</vt:lpstr>
      <vt:lpstr>ABRA’s Assessment Feature</vt:lpstr>
      <vt:lpstr>ABRA’s Assessment Feature</vt:lpstr>
      <vt:lpstr>Importance of Logging In and Out</vt:lpstr>
      <vt:lpstr>READS Introduction</vt:lpstr>
      <vt:lpstr>Introducing Books</vt:lpstr>
      <vt:lpstr>Explore READS: Group Activity</vt:lpstr>
      <vt:lpstr>Curriculum Connections - Discussion</vt:lpstr>
      <vt:lpstr>Questions?</vt:lpstr>
    </vt:vector>
  </TitlesOfParts>
  <Manager/>
  <Company>CSLP / CU</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Early Literacy with LTK+</dc:title>
  <dc:subject>Training Day 3</dc:subject>
  <dc:creator>CSLP</dc:creator>
  <cp:keywords/>
  <dc:description/>
  <cp:lastModifiedBy>Anne Wade</cp:lastModifiedBy>
  <cp:revision>45</cp:revision>
  <dcterms:created xsi:type="dcterms:W3CDTF">2024-12-03T16:35:29Z</dcterms:created>
  <dcterms:modified xsi:type="dcterms:W3CDTF">2025-08-24T21:23:07Z</dcterms:modified>
  <cp:category/>
</cp:coreProperties>
</file>