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56" r:id="rId2"/>
    <p:sldId id="258" r:id="rId3"/>
    <p:sldId id="260" r:id="rId4"/>
    <p:sldId id="261" r:id="rId5"/>
    <p:sldId id="263" r:id="rId6"/>
    <p:sldId id="286" r:id="rId7"/>
    <p:sldId id="300" r:id="rId8"/>
    <p:sldId id="266" r:id="rId9"/>
    <p:sldId id="282" r:id="rId10"/>
    <p:sldId id="278" r:id="rId11"/>
    <p:sldId id="279" r:id="rId12"/>
    <p:sldId id="301" r:id="rId13"/>
    <p:sldId id="265" r:id="rId14"/>
    <p:sldId id="302" r:id="rId15"/>
    <p:sldId id="267" r:id="rId16"/>
    <p:sldId id="274" r:id="rId17"/>
    <p:sldId id="268" r:id="rId18"/>
    <p:sldId id="269" r:id="rId19"/>
    <p:sldId id="270" r:id="rId20"/>
    <p:sldId id="272" r:id="rId21"/>
    <p:sldId id="280" r:id="rId22"/>
    <p:sldId id="281" r:id="rId23"/>
    <p:sldId id="303" r:id="rId24"/>
    <p:sldId id="283" r:id="rId25"/>
    <p:sldId id="284" r:id="rId26"/>
    <p:sldId id="298" r:id="rId27"/>
    <p:sldId id="27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4ECC07-D85D-9528-EBD3-7DD0CFAE0F2D}" name="@KamalD" initials="R1" userId="@KamalD"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B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0"/>
    <p:restoredTop sz="74178"/>
  </p:normalViewPr>
  <p:slideViewPr>
    <p:cSldViewPr snapToGrid="0" snapToObjects="1">
      <p:cViewPr varScale="1">
        <p:scale>
          <a:sx n="92" d="100"/>
          <a:sy n="92" d="100"/>
        </p:scale>
        <p:origin x="180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568E2B-BF93-5C4A-ABC4-23A2D98F57AF}" type="datetimeFigureOut">
              <a:rPr lang="en-US" smtClean="0"/>
              <a:t>8/24/25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340E11-ACE7-BD42-A224-5AB1F561DB5A}" type="slidenum">
              <a:rPr lang="en-US" smtClean="0"/>
              <a:t>‹#›</a:t>
            </a:fld>
            <a:endParaRPr lang="en-US"/>
          </a:p>
        </p:txBody>
      </p:sp>
    </p:spTree>
    <p:extLst>
      <p:ext uri="{BB962C8B-B14F-4D97-AF65-F5344CB8AC3E}">
        <p14:creationId xmlns:p14="http://schemas.microsoft.com/office/powerpoint/2010/main" val="702725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Legend for highlighted text in this document:</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Yellow highlights: for facilitators to adjust.</a:t>
            </a:r>
          </a:p>
          <a:p>
            <a:pPr marL="171450" indent="-171450">
              <a:buFont typeface="Arial" panose="020B0604020202020204" pitchFamily="34" charset="0"/>
              <a:buChar char="•"/>
            </a:pPr>
            <a:r>
              <a:rPr lang="en-CA" sz="1200" kern="1200" dirty="0">
                <a:solidFill>
                  <a:schemeClr val="tx1"/>
                </a:solidFill>
                <a:effectLst/>
                <a:latin typeface="+mn-lt"/>
                <a:ea typeface="+mn-ea"/>
                <a:cs typeface="+mn-cs"/>
              </a:rPr>
              <a:t>Green highlights: if relevant, otherwise could be deleted. Maybe require facilitators to adjust if kept.</a:t>
            </a:r>
          </a:p>
          <a:p>
            <a:endParaRPr lang="en-US" dirty="0"/>
          </a:p>
        </p:txBody>
      </p:sp>
      <p:sp>
        <p:nvSpPr>
          <p:cNvPr id="4" name="Slide Number Placeholder 3"/>
          <p:cNvSpPr>
            <a:spLocks noGrp="1"/>
          </p:cNvSpPr>
          <p:nvPr>
            <p:ph type="sldNum" sz="quarter" idx="5"/>
          </p:nvPr>
        </p:nvSpPr>
        <p:spPr/>
        <p:txBody>
          <a:bodyPr/>
          <a:lstStyle/>
          <a:p>
            <a:fld id="{9C340E11-ACE7-BD42-A224-5AB1F561DB5A}" type="slidenum">
              <a:rPr lang="en-US" smtClean="0"/>
              <a:t>1</a:t>
            </a:fld>
            <a:endParaRPr lang="en-US"/>
          </a:p>
        </p:txBody>
      </p:sp>
    </p:spTree>
    <p:extLst>
      <p:ext uri="{BB962C8B-B14F-4D97-AF65-F5344CB8AC3E}">
        <p14:creationId xmlns:p14="http://schemas.microsoft.com/office/powerpoint/2010/main" val="456029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Day 2 of training can focus on Alphabetics, while day 3 can (briefly) cover the other pillars. Deeper dives/review can happen during the periodic support meetings, as needed.</a:t>
            </a:r>
          </a:p>
          <a:p>
            <a:endParaRPr lang="en-US" dirty="0"/>
          </a:p>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t>15</a:t>
            </a:fld>
            <a:endParaRPr lang="en-US"/>
          </a:p>
        </p:txBody>
      </p:sp>
    </p:spTree>
    <p:extLst>
      <p:ext uri="{BB962C8B-B14F-4D97-AF65-F5344CB8AC3E}">
        <p14:creationId xmlns:p14="http://schemas.microsoft.com/office/powerpoint/2010/main" val="1059689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t>16</a:t>
            </a:fld>
            <a:endParaRPr lang="en-US"/>
          </a:p>
        </p:txBody>
      </p:sp>
    </p:spTree>
    <p:extLst>
      <p:ext uri="{BB962C8B-B14F-4D97-AF65-F5344CB8AC3E}">
        <p14:creationId xmlns:p14="http://schemas.microsoft.com/office/powerpoint/2010/main" val="25105387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t>17</a:t>
            </a:fld>
            <a:endParaRPr lang="en-US"/>
          </a:p>
        </p:txBody>
      </p:sp>
    </p:spTree>
    <p:extLst>
      <p:ext uri="{BB962C8B-B14F-4D97-AF65-F5344CB8AC3E}">
        <p14:creationId xmlns:p14="http://schemas.microsoft.com/office/powerpoint/2010/main" val="2818151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 this activity using a projector. Select a few of the letters and watch the animation (you can also ask the teachers to select a few letters). After a few examples, prompt teachers to share their initial thoughts about the activity and where/how it can fit in their curriculum.</a:t>
            </a:r>
          </a:p>
        </p:txBody>
      </p:sp>
      <p:sp>
        <p:nvSpPr>
          <p:cNvPr id="4" name="Slide Number Placeholder 3"/>
          <p:cNvSpPr>
            <a:spLocks noGrp="1"/>
          </p:cNvSpPr>
          <p:nvPr>
            <p:ph type="sldNum" sz="quarter" idx="5"/>
          </p:nvPr>
        </p:nvSpPr>
        <p:spPr/>
        <p:txBody>
          <a:bodyPr/>
          <a:lstStyle/>
          <a:p>
            <a:fld id="{E703DD44-B439-3F42-BEA9-52D15DFCB92A}" type="slidenum">
              <a:rPr lang="en-US" smtClean="0"/>
              <a:t>18</a:t>
            </a:fld>
            <a:endParaRPr lang="en-US"/>
          </a:p>
        </p:txBody>
      </p:sp>
    </p:spTree>
    <p:extLst>
      <p:ext uri="{BB962C8B-B14F-4D97-AF65-F5344CB8AC3E}">
        <p14:creationId xmlns:p14="http://schemas.microsoft.com/office/powerpoint/2010/main" val="1893941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Teacher Aid (Letter Sound Search walk-through): https://</a:t>
            </a:r>
            <a:r>
              <a:rPr lang="en-US" dirty="0" err="1"/>
              <a:t>literacy.concordia.ca</a:t>
            </a:r>
            <a:r>
              <a:rPr lang="en-US" dirty="0"/>
              <a:t>/</a:t>
            </a:r>
            <a:r>
              <a:rPr lang="en-US" dirty="0" err="1"/>
              <a:t>tpd</a:t>
            </a:r>
            <a:r>
              <a:rPr lang="en-US" dirty="0"/>
              <a:t>/</a:t>
            </a:r>
            <a:r>
              <a:rPr lang="en-US" dirty="0" err="1"/>
              <a:t>mod_ttt</a:t>
            </a:r>
            <a:r>
              <a:rPr lang="en-US" dirty="0"/>
              <a:t>/</a:t>
            </a:r>
            <a:r>
              <a:rPr lang="en-US" dirty="0" err="1"/>
              <a:t>story_content</a:t>
            </a:r>
            <a:r>
              <a:rPr lang="en-US" dirty="0"/>
              <a:t>/</a:t>
            </a:r>
            <a:r>
              <a:rPr lang="en-US" dirty="0" err="1"/>
              <a:t>external_files</a:t>
            </a:r>
            <a:r>
              <a:rPr lang="en-US" dirty="0"/>
              <a:t>/TPD-TA-LSSdirections-20210726.pdf</a:t>
            </a:r>
          </a:p>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t>19</a:t>
            </a:fld>
            <a:endParaRPr lang="en-US"/>
          </a:p>
        </p:txBody>
      </p:sp>
    </p:spTree>
    <p:extLst>
      <p:ext uri="{BB962C8B-B14F-4D97-AF65-F5344CB8AC3E}">
        <p14:creationId xmlns:p14="http://schemas.microsoft.com/office/powerpoint/2010/main" val="14295553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Once they have had a chance to explore this activity, you can ask them some follow up questions and gather their Initial impression of this activity.</a:t>
            </a:r>
          </a:p>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t>20</a:t>
            </a:fld>
            <a:endParaRPr lang="en-US"/>
          </a:p>
        </p:txBody>
      </p:sp>
    </p:spTree>
    <p:extLst>
      <p:ext uri="{BB962C8B-B14F-4D97-AF65-F5344CB8AC3E}">
        <p14:creationId xmlns:p14="http://schemas.microsoft.com/office/powerpoint/2010/main" val="18452631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Alphabetics TPD module contains a glossary for these meta-language terms.</a:t>
            </a:r>
          </a:p>
          <a:p>
            <a:r>
              <a:rPr lang="en-US" dirty="0"/>
              <a:t>Go to the TPD module to watch the two videos about phonological awareness and phonemic awareness: https://</a:t>
            </a:r>
            <a:r>
              <a:rPr lang="en-US" dirty="0" err="1"/>
              <a:t>literacy.concordia.ca</a:t>
            </a:r>
            <a:r>
              <a:rPr lang="en-US" dirty="0"/>
              <a:t>/</a:t>
            </a:r>
            <a:r>
              <a:rPr lang="en-US" dirty="0" err="1"/>
              <a:t>tpd</a:t>
            </a:r>
            <a:r>
              <a:rPr lang="en-US" dirty="0"/>
              <a:t>/</a:t>
            </a:r>
            <a:r>
              <a:rPr lang="en-US" dirty="0" err="1"/>
              <a:t>mod_alpha</a:t>
            </a:r>
            <a:r>
              <a:rPr lang="en-US" dirty="0"/>
              <a:t>/</a:t>
            </a:r>
            <a:r>
              <a:rPr lang="en-US" dirty="0" err="1"/>
              <a:t>story.html</a:t>
            </a:r>
            <a:endParaRPr lang="en-US" dirty="0"/>
          </a:p>
          <a:p>
            <a:endParaRPr lang="en-US" dirty="0"/>
          </a:p>
          <a:p>
            <a:r>
              <a:rPr lang="en-US" dirty="0"/>
              <a:t>Optional: You could do the TPD module “Count the phonemes” activity with them as a group.</a:t>
            </a:r>
          </a:p>
        </p:txBody>
      </p:sp>
      <p:sp>
        <p:nvSpPr>
          <p:cNvPr id="4" name="Slide Number Placeholder 3"/>
          <p:cNvSpPr>
            <a:spLocks noGrp="1"/>
          </p:cNvSpPr>
          <p:nvPr>
            <p:ph type="sldNum" sz="quarter" idx="5"/>
          </p:nvPr>
        </p:nvSpPr>
        <p:spPr/>
        <p:txBody>
          <a:bodyPr/>
          <a:lstStyle/>
          <a:p>
            <a:fld id="{E703DD44-B439-3F42-BEA9-52D15DFCB92A}" type="slidenum">
              <a:rPr lang="en-US" smtClean="0"/>
              <a:pPr/>
              <a:t>21</a:t>
            </a:fld>
            <a:endParaRPr lang="en-US" dirty="0"/>
          </a:p>
        </p:txBody>
      </p:sp>
    </p:spTree>
    <p:extLst>
      <p:ext uri="{BB962C8B-B14F-4D97-AF65-F5344CB8AC3E}">
        <p14:creationId xmlns:p14="http://schemas.microsoft.com/office/powerpoint/2010/main" val="13552051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Demo this activity using a projector. Then, prompt teachers to share their initial thoughts about the activity and where/how it can fit in their curriculum. You can also use this as an opportunity to check their understanding (ex: what is a phoneme? What is the difference between phonemic awareness and phonological awareness?)</a:t>
            </a:r>
          </a:p>
          <a:p>
            <a:endParaRPr lang="en-US" dirty="0"/>
          </a:p>
          <a:p>
            <a:r>
              <a:rPr lang="en-US" dirty="0"/>
              <a:t>If there is time, you can also demo one of the phonics activities, such as Word Families.</a:t>
            </a:r>
          </a:p>
        </p:txBody>
      </p:sp>
      <p:sp>
        <p:nvSpPr>
          <p:cNvPr id="4" name="Slide Number Placeholder 3"/>
          <p:cNvSpPr>
            <a:spLocks noGrp="1"/>
          </p:cNvSpPr>
          <p:nvPr>
            <p:ph type="sldNum" sz="quarter" idx="5"/>
          </p:nvPr>
        </p:nvSpPr>
        <p:spPr/>
        <p:txBody>
          <a:bodyPr/>
          <a:lstStyle/>
          <a:p>
            <a:fld id="{E703DD44-B439-3F42-BEA9-52D15DFCB92A}" type="slidenum">
              <a:rPr lang="en-US" smtClean="0"/>
              <a:pPr/>
              <a:t>22</a:t>
            </a:fld>
            <a:endParaRPr lang="en-US" dirty="0"/>
          </a:p>
        </p:txBody>
      </p:sp>
    </p:spTree>
    <p:extLst>
      <p:ext uri="{BB962C8B-B14F-4D97-AF65-F5344CB8AC3E}">
        <p14:creationId xmlns:p14="http://schemas.microsoft.com/office/powerpoint/2010/main" val="18858759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Helps teachers plan an ABRA lesson</a:t>
            </a:r>
          </a:p>
          <a:p>
            <a:r>
              <a:rPr lang="en-US" dirty="0"/>
              <a:t>2. Supports teachers in finding the best activities and understanding its objectives</a:t>
            </a:r>
          </a:p>
          <a:p>
            <a:r>
              <a:rPr lang="en-US" dirty="0"/>
              <a:t>3. Provides implementation tips</a:t>
            </a:r>
          </a:p>
          <a:p>
            <a:r>
              <a:rPr lang="en-US" dirty="0"/>
              <a:t>4. Video support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Accessible on the web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literacy.concordia.ca</a:t>
            </a:r>
            <a:r>
              <a:rPr lang="en-US" dirty="0"/>
              <a:t>/resources/abra/teacher/</a:t>
            </a:r>
            <a:r>
              <a:rPr lang="en-US" dirty="0" err="1"/>
              <a:t>en</a:t>
            </a:r>
            <a:r>
              <a:rPr lang="en-US" dirty="0"/>
              <a:t>/</a:t>
            </a:r>
            <a:r>
              <a:rPr lang="en-US" dirty="0" err="1"/>
              <a:t>index.php</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pPr/>
              <a:t>25</a:t>
            </a:fld>
            <a:endParaRPr lang="en-US" dirty="0"/>
          </a:p>
        </p:txBody>
      </p:sp>
    </p:spTree>
    <p:extLst>
      <p:ext uri="{BB962C8B-B14F-4D97-AF65-F5344CB8AC3E}">
        <p14:creationId xmlns:p14="http://schemas.microsoft.com/office/powerpoint/2010/main" val="39942229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7355B-F05E-83D2-B7AF-AF8C2D1491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7C335C-D725-37DE-6D1E-4B23900CA6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300879-601E-E0DF-10B5-D10474D231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2318860-9B27-E5B8-F3DF-180F3373462B}"/>
              </a:ext>
            </a:extLst>
          </p:cNvPr>
          <p:cNvSpPr>
            <a:spLocks noGrp="1"/>
          </p:cNvSpPr>
          <p:nvPr>
            <p:ph type="sldNum" sz="quarter" idx="5"/>
          </p:nvPr>
        </p:nvSpPr>
        <p:spPr/>
        <p:txBody>
          <a:bodyPr/>
          <a:lstStyle/>
          <a:p>
            <a:fld id="{9C340E11-ACE7-BD42-A224-5AB1F561DB5A}" type="slidenum">
              <a:rPr lang="en-US" smtClean="0"/>
              <a:t>26</a:t>
            </a:fld>
            <a:endParaRPr lang="en-US"/>
          </a:p>
        </p:txBody>
      </p:sp>
    </p:spTree>
    <p:extLst>
      <p:ext uri="{BB962C8B-B14F-4D97-AF65-F5344CB8AC3E}">
        <p14:creationId xmlns:p14="http://schemas.microsoft.com/office/powerpoint/2010/main" val="8073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Demo the process for accessing the version your participants will be using.</a:t>
            </a:r>
          </a:p>
        </p:txBody>
      </p:sp>
      <p:sp>
        <p:nvSpPr>
          <p:cNvPr id="4" name="Slide Number Placeholder 3"/>
          <p:cNvSpPr>
            <a:spLocks noGrp="1"/>
          </p:cNvSpPr>
          <p:nvPr>
            <p:ph type="sldNum" sz="quarter" idx="5"/>
          </p:nvPr>
        </p:nvSpPr>
        <p:spPr/>
        <p:txBody>
          <a:bodyPr/>
          <a:lstStyle/>
          <a:p>
            <a:fld id="{9C340E11-ACE7-BD42-A224-5AB1F561DB5A}" type="slidenum">
              <a:rPr lang="en-US" smtClean="0"/>
              <a:t>4</a:t>
            </a:fld>
            <a:endParaRPr lang="en-US"/>
          </a:p>
        </p:txBody>
      </p:sp>
    </p:spTree>
    <p:extLst>
      <p:ext uri="{BB962C8B-B14F-4D97-AF65-F5344CB8AC3E}">
        <p14:creationId xmlns:p14="http://schemas.microsoft.com/office/powerpoint/2010/main" val="2129587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ABRACADABRA: A Balanced Reading Approach for Children Always Designed to Achieve Best Results for All</a:t>
            </a:r>
          </a:p>
          <a:p>
            <a:r>
              <a:rPr lang="en-US" dirty="0"/>
              <a:t>READS: Repository of </a:t>
            </a:r>
            <a:r>
              <a:rPr lang="en-US" dirty="0" err="1"/>
              <a:t>Ebooks</a:t>
            </a:r>
            <a:r>
              <a:rPr lang="en-US" dirty="0"/>
              <a:t> And Digital Stories</a:t>
            </a:r>
          </a:p>
          <a:p>
            <a:endParaRPr lang="en-US" dirty="0"/>
          </a:p>
          <a:p>
            <a:r>
              <a:rPr lang="en-US" dirty="0"/>
              <a:t>ELM: Emerging Literacy in Mathematics</a:t>
            </a:r>
          </a:p>
          <a:p>
            <a:r>
              <a:rPr lang="en-US" dirty="0" err="1"/>
              <a:t>ePEARL</a:t>
            </a:r>
            <a:r>
              <a:rPr lang="en-US" dirty="0"/>
              <a:t>: Electronic Portfolio Encouraging Active Reflective Learning</a:t>
            </a:r>
          </a:p>
          <a:p>
            <a:r>
              <a:rPr lang="en-US" dirty="0"/>
              <a:t>IS-21: Inquiry Strategies for the Information Society of the Twenty-First Century</a:t>
            </a:r>
          </a:p>
        </p:txBody>
      </p:sp>
      <p:sp>
        <p:nvSpPr>
          <p:cNvPr id="4" name="Slide Number Placeholder 3"/>
          <p:cNvSpPr>
            <a:spLocks noGrp="1"/>
          </p:cNvSpPr>
          <p:nvPr>
            <p:ph type="sldNum" sz="quarter" idx="5"/>
          </p:nvPr>
        </p:nvSpPr>
        <p:spPr/>
        <p:txBody>
          <a:bodyPr/>
          <a:lstStyle/>
          <a:p>
            <a:fld id="{E703DD44-B439-3F42-BEA9-52D15DFCB92A}" type="slidenum">
              <a:rPr lang="en-US" smtClean="0"/>
              <a:t>5</a:t>
            </a:fld>
            <a:endParaRPr lang="en-US"/>
          </a:p>
        </p:txBody>
      </p:sp>
    </p:spTree>
    <p:extLst>
      <p:ext uri="{BB962C8B-B14F-4D97-AF65-F5344CB8AC3E}">
        <p14:creationId xmlns:p14="http://schemas.microsoft.com/office/powerpoint/2010/main" val="3312779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Evidence-based: </a:t>
            </a:r>
            <a:r>
              <a:rPr lang="en-US" dirty="0"/>
              <a:t>Here what is important to get across is that ABRA was designed by a multi-disciplinary team (subject matter experts, instructional designers, developers, researchers, practitioners, pedagogical consultants) and was based on the National Reading Panel’s comprehensive review (2000) https://</a:t>
            </a:r>
            <a:r>
              <a:rPr lang="en-US" dirty="0" err="1"/>
              <a:t>www.nichd.nih.gov</a:t>
            </a:r>
            <a:r>
              <a:rPr lang="en-US" dirty="0"/>
              <a:t>/sites/default/files/publications/pubs/</a:t>
            </a:r>
            <a:r>
              <a:rPr lang="en-US" dirty="0" err="1"/>
              <a:t>nrp</a:t>
            </a:r>
            <a:r>
              <a:rPr lang="en-US" dirty="0"/>
              <a:t>/Documents/</a:t>
            </a:r>
            <a:r>
              <a:rPr lang="en-US" dirty="0" err="1"/>
              <a:t>report.pdf</a:t>
            </a:r>
            <a:endParaRPr lang="en-US" dirty="0"/>
          </a:p>
          <a:p>
            <a:r>
              <a:rPr lang="en-US" dirty="0"/>
              <a:t>…on how children learn to read –specifically early literacy instruction needs to focus on four broad skill areas which each contain various sub-skills. Each activity within ABRA is linked to one of these sub-skills… resulting in a balanced approach to literacy instruction (There have been various subsequent reviews since this one, however the core findings remain in terms of the necessary sub-skills.)</a:t>
            </a:r>
          </a:p>
          <a:p>
            <a:endParaRPr lang="en-US" dirty="0"/>
          </a:p>
          <a:p>
            <a:r>
              <a:rPr lang="en-US" dirty="0"/>
              <a:t>An iterative approach was used where the software was tested with pilot teachers and rejigged based on findings.</a:t>
            </a:r>
          </a:p>
          <a:p>
            <a:endParaRPr lang="en-US" dirty="0"/>
          </a:p>
          <a:p>
            <a:r>
              <a:rPr lang="en-US" dirty="0"/>
              <a:t>(if didn’t play on Day 1) Play video in the Getting Started with ABRA module: https://</a:t>
            </a:r>
            <a:r>
              <a:rPr lang="en-US" dirty="0" err="1"/>
              <a:t>literacy.concordia.ca</a:t>
            </a:r>
            <a:r>
              <a:rPr lang="en-US" dirty="0"/>
              <a:t>/</a:t>
            </a:r>
            <a:r>
              <a:rPr lang="en-US" dirty="0" err="1"/>
              <a:t>tpd</a:t>
            </a:r>
            <a:r>
              <a:rPr lang="en-US" dirty="0"/>
              <a:t>/</a:t>
            </a:r>
            <a:r>
              <a:rPr lang="en-US" dirty="0" err="1"/>
              <a:t>mod_started</a:t>
            </a:r>
            <a:r>
              <a:rPr lang="en-US" dirty="0"/>
              <a:t>/</a:t>
            </a:r>
            <a:r>
              <a:rPr lang="en-US" dirty="0" err="1"/>
              <a:t>story.html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Use the table of content menu – select the ABRACADABRA section then click on “What is a Balanced Literacy Approach?”</a:t>
            </a:r>
          </a:p>
          <a:p>
            <a:endParaRPr lang="en-US" dirty="0"/>
          </a:p>
          <a:p>
            <a:r>
              <a:rPr lang="en-US" b="1" dirty="0"/>
              <a:t>Evidence-proven: </a:t>
            </a:r>
            <a:r>
              <a:rPr lang="en-US" b="0" dirty="0"/>
              <a:t>Dozens have rigorous experimental studies have been conducted on ABRA across the world (Canada, Hong Kong, Bangladesh, Kenya, Rwanda, England, Australia) some by third parties. All of these studies have shown that children learn to read </a:t>
            </a:r>
            <a:r>
              <a:rPr lang="en-US" b="1" dirty="0"/>
              <a:t>when they use ABRA regularly. </a:t>
            </a:r>
            <a:r>
              <a:rPr lang="en-US" b="0" dirty="0"/>
              <a:t>And the results spill over into other subject areas.</a:t>
            </a:r>
          </a:p>
        </p:txBody>
      </p:sp>
      <p:sp>
        <p:nvSpPr>
          <p:cNvPr id="4" name="Slide Number Placeholder 3"/>
          <p:cNvSpPr>
            <a:spLocks noGrp="1"/>
          </p:cNvSpPr>
          <p:nvPr>
            <p:ph type="sldNum" sz="quarter" idx="5"/>
          </p:nvPr>
        </p:nvSpPr>
        <p:spPr/>
        <p:txBody>
          <a:bodyPr/>
          <a:lstStyle/>
          <a:p>
            <a:fld id="{E703DD44-B439-3F42-BEA9-52D15DFCB92A}" type="slidenum">
              <a:rPr lang="en-US" smtClean="0"/>
              <a:t>7</a:t>
            </a:fld>
            <a:endParaRPr lang="en-US"/>
          </a:p>
        </p:txBody>
      </p:sp>
    </p:spTree>
    <p:extLst>
      <p:ext uri="{BB962C8B-B14F-4D97-AF65-F5344CB8AC3E}">
        <p14:creationId xmlns:p14="http://schemas.microsoft.com/office/powerpoint/2010/main" val="1924335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ABRA is a set of engaging, interactive activities designed to build early literacy skills in:</a:t>
            </a:r>
          </a:p>
          <a:p>
            <a:r>
              <a:rPr lang="en-US" dirty="0"/>
              <a:t>• Alphabetics: This skill refers to the ability to associate sounds with letters and then to use those sounds to create words.</a:t>
            </a:r>
          </a:p>
          <a:p>
            <a:r>
              <a:rPr lang="en-US" dirty="0"/>
              <a:t>• Fluency: This skill refers to the ability to read a text out loud accurately, at the proper speed, and with expression.</a:t>
            </a:r>
          </a:p>
          <a:p>
            <a:r>
              <a:rPr lang="en-US" dirty="0"/>
              <a:t>• Comprehension: This skill targets reading for meaning, which is the goal of learning how to read. In ABRA, this category also covers vocabulary, which refers to the words used to communicate successfully.</a:t>
            </a:r>
          </a:p>
          <a:p>
            <a:r>
              <a:rPr lang="en-US" dirty="0"/>
              <a:t>• Writing: This skill addresses the use of letters and words to create sentences and texts for others to read.</a:t>
            </a:r>
          </a:p>
        </p:txBody>
      </p:sp>
      <p:sp>
        <p:nvSpPr>
          <p:cNvPr id="4" name="Slide Number Placeholder 3"/>
          <p:cNvSpPr>
            <a:spLocks noGrp="1"/>
          </p:cNvSpPr>
          <p:nvPr>
            <p:ph type="sldNum" sz="quarter" idx="5"/>
          </p:nvPr>
        </p:nvSpPr>
        <p:spPr/>
        <p:txBody>
          <a:bodyPr/>
          <a:lstStyle/>
          <a:p>
            <a:fld id="{E703DD44-B439-3F42-BEA9-52D15DFCB92A}" type="slidenum">
              <a:rPr lang="en-US" smtClean="0"/>
              <a:t>8</a:t>
            </a:fld>
            <a:endParaRPr lang="en-US"/>
          </a:p>
        </p:txBody>
      </p:sp>
    </p:spTree>
    <p:extLst>
      <p:ext uri="{BB962C8B-B14F-4D97-AF65-F5344CB8AC3E}">
        <p14:creationId xmlns:p14="http://schemas.microsoft.com/office/powerpoint/2010/main" val="1533629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990000"/>
                </a:solidFill>
                <a:latin typeface="Myriad Pro" charset="0"/>
                <a:ea typeface="ＭＳ Ｐゴシック" charset="0"/>
                <a:cs typeface="ＭＳ Ｐゴシック" charset="0"/>
              </a:rPr>
              <a:t>Flexible</a:t>
            </a:r>
            <a:r>
              <a:rPr lang="en-US" sz="1200" dirty="0">
                <a:solidFill>
                  <a:srgbClr val="000090"/>
                </a:solidFill>
                <a:latin typeface="Myriad Pro" charset="0"/>
                <a:ea typeface="ＭＳ Ｐゴシック" charset="0"/>
                <a:cs typeface="ＭＳ Ｐゴシック" charset="0"/>
              </a:rPr>
              <a:t> - no required path, customizable for particular individual needs, single or multiple student use, classroom/lab, at-home, etc.</a:t>
            </a:r>
          </a:p>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pPr/>
              <a:t>9</a:t>
            </a:fld>
            <a:endParaRPr lang="en-US" dirty="0"/>
          </a:p>
        </p:txBody>
      </p:sp>
    </p:spTree>
    <p:extLst>
      <p:ext uri="{BB962C8B-B14F-4D97-AF65-F5344CB8AC3E}">
        <p14:creationId xmlns:p14="http://schemas.microsoft.com/office/powerpoint/2010/main" val="1881283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pitchFamily="2" charset="0"/>
                <a:ea typeface="ＭＳ Ｐゴシック" panose="020B0600070205080204" pitchFamily="34" charset="-128"/>
              </a:rPr>
              <a:t>ABRA supports students with auditory and visual cues therefore permitting them to work individually and without disturbing others. </a:t>
            </a:r>
            <a:endParaRPr lang="en-CA" altLang="en-US" dirty="0">
              <a:latin typeface="Times" pitchFamily="2" charset="0"/>
              <a:ea typeface="ＭＳ Ｐゴシック" panose="020B0600070205080204" pitchFamily="34" charset="-128"/>
            </a:endParaRPr>
          </a:p>
          <a:p>
            <a:r>
              <a:rPr lang="en-CA" b="0" i="0" u="none" strike="noStrike" dirty="0">
                <a:solidFill>
                  <a:srgbClr val="212121"/>
                </a:solidFill>
                <a:effectLst/>
                <a:latin typeface="Avenir Book" panose="02000503020000020003" pitchFamily="2" charset="0"/>
              </a:rPr>
              <a:t>Spelling Words Error: An example of the support provided for errors. If the child cannot self-correct after an audio-only prompt, ABRA shows the correct spelling for them to copy. On the right side of the screen is a list of previous words the user attempted with green font indicating correct attempts, and black fonts indicating they made an error but corrected it and moved on.</a:t>
            </a:r>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pPr/>
              <a:t>10</a:t>
            </a:fld>
            <a:endParaRPr lang="en-US" dirty="0"/>
          </a:p>
        </p:txBody>
      </p:sp>
    </p:spTree>
    <p:extLst>
      <p:ext uri="{BB962C8B-B14F-4D97-AF65-F5344CB8AC3E}">
        <p14:creationId xmlns:p14="http://schemas.microsoft.com/office/powerpoint/2010/main" val="39790906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will be explored more during day 2 of training.</a:t>
            </a:r>
          </a:p>
          <a:p>
            <a:endParaRPr lang="en-US" dirty="0"/>
          </a:p>
          <a:p>
            <a:r>
              <a:rPr lang="en-US" dirty="0"/>
              <a:t>Except for sight words, the words they clicked on and asked for help with will </a:t>
            </a:r>
            <a:r>
              <a:rPr lang="en-US" altLang="ja-JP" dirty="0">
                <a:latin typeface="Times" pitchFamily="2" charset="0"/>
                <a:ea typeface="ＭＳ Ｐゴシック" panose="020B0600070205080204" pitchFamily="34" charset="-128"/>
              </a:rPr>
              <a:t>be phonetically broken down. This encourages students to look carefully at the word in the hope that they will remember it the next time they see it. </a:t>
            </a:r>
            <a:r>
              <a:rPr lang="en-US" altLang="en-US" dirty="0">
                <a:latin typeface="Times" pitchFamily="2" charset="0"/>
                <a:ea typeface="ＭＳ Ｐゴシック" panose="020B0600070205080204" pitchFamily="34" charset="-128"/>
              </a:rPr>
              <a:t>This invites and enables them to visit the books many times without peer, teacher, or parent support. This repetition builds literacy skills as their word knowledge grows. </a:t>
            </a:r>
          </a:p>
          <a:p>
            <a:endParaRPr lang="en-US" dirty="0"/>
          </a:p>
        </p:txBody>
      </p:sp>
      <p:sp>
        <p:nvSpPr>
          <p:cNvPr id="4" name="Slide Number Placeholder 3"/>
          <p:cNvSpPr>
            <a:spLocks noGrp="1"/>
          </p:cNvSpPr>
          <p:nvPr>
            <p:ph type="sldNum" sz="quarter" idx="5"/>
          </p:nvPr>
        </p:nvSpPr>
        <p:spPr/>
        <p:txBody>
          <a:bodyPr/>
          <a:lstStyle/>
          <a:p>
            <a:fld id="{E703DD44-B439-3F42-BEA9-52D15DFCB92A}" type="slidenum">
              <a:rPr lang="en-US" smtClean="0"/>
              <a:pPr/>
              <a:t>11</a:t>
            </a:fld>
            <a:endParaRPr lang="en-US" dirty="0"/>
          </a:p>
        </p:txBody>
      </p:sp>
    </p:spTree>
    <p:extLst>
      <p:ext uri="{BB962C8B-B14F-4D97-AF65-F5344CB8AC3E}">
        <p14:creationId xmlns:p14="http://schemas.microsoft.com/office/powerpoint/2010/main" val="2145733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break, the facilitator should access the Scavenger Hunt activity in the Train the Trainer module: https://</a:t>
            </a:r>
            <a:r>
              <a:rPr lang="en-US" dirty="0" err="1"/>
              <a:t>literacy.concordia.ca</a:t>
            </a:r>
            <a:r>
              <a:rPr lang="en-US" dirty="0"/>
              <a:t>/</a:t>
            </a:r>
            <a:r>
              <a:rPr lang="en-US" dirty="0" err="1"/>
              <a:t>tpd</a:t>
            </a:r>
            <a:r>
              <a:rPr lang="en-US" dirty="0"/>
              <a:t>/</a:t>
            </a:r>
            <a:r>
              <a:rPr lang="en-US" dirty="0" err="1"/>
              <a:t>mod_ttt</a:t>
            </a:r>
            <a:r>
              <a:rPr lang="en-US" dirty="0"/>
              <a:t>/</a:t>
            </a:r>
            <a:r>
              <a:rPr lang="en-US" dirty="0" err="1"/>
              <a:t>story.html</a:t>
            </a:r>
            <a:endParaRPr lang="en-US" dirty="0"/>
          </a:p>
          <a:p>
            <a:r>
              <a:rPr lang="en-US" dirty="0"/>
              <a:t>Table of contents &gt; Assessment &gt;Scavenger Hunt</a:t>
            </a:r>
          </a:p>
          <a:p>
            <a:r>
              <a:rPr lang="en-US" dirty="0"/>
              <a:t>They project this slide from the modules and solicit some teachers to answer the questions in the activity. </a:t>
            </a:r>
          </a:p>
        </p:txBody>
      </p:sp>
      <p:sp>
        <p:nvSpPr>
          <p:cNvPr id="4" name="Slide Number Placeholder 3"/>
          <p:cNvSpPr>
            <a:spLocks noGrp="1"/>
          </p:cNvSpPr>
          <p:nvPr>
            <p:ph type="sldNum" sz="quarter" idx="5"/>
          </p:nvPr>
        </p:nvSpPr>
        <p:spPr/>
        <p:txBody>
          <a:bodyPr/>
          <a:lstStyle/>
          <a:p>
            <a:fld id="{9C340E11-ACE7-BD42-A224-5AB1F561DB5A}" type="slidenum">
              <a:rPr lang="en-US" smtClean="0"/>
              <a:t>14</a:t>
            </a:fld>
            <a:endParaRPr lang="en-US"/>
          </a:p>
        </p:txBody>
      </p:sp>
    </p:spTree>
    <p:extLst>
      <p:ext uri="{BB962C8B-B14F-4D97-AF65-F5344CB8AC3E}">
        <p14:creationId xmlns:p14="http://schemas.microsoft.com/office/powerpoint/2010/main" val="3557402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4B04C-D5A5-3448-BF55-5A5484AC061D}"/>
              </a:ext>
            </a:extLst>
          </p:cNvPr>
          <p:cNvSpPr>
            <a:spLocks noGrp="1"/>
          </p:cNvSpPr>
          <p:nvPr>
            <p:ph type="ctrTitle"/>
          </p:nvPr>
        </p:nvSpPr>
        <p:spPr>
          <a:xfrm>
            <a:off x="1524000" y="855784"/>
            <a:ext cx="9144000" cy="1784383"/>
          </a:xfrm>
          <a:prstGeom prst="rect">
            <a:avLst/>
          </a:prstGeo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122A7B1F-5E33-9B4A-9BAB-BE7222F56E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674332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2C030C-AFB2-1040-99BD-598CF28EEA72}"/>
              </a:ext>
            </a:extLst>
          </p:cNvPr>
          <p:cNvSpPr>
            <a:spLocks noGrp="1"/>
          </p:cNvSpPr>
          <p:nvPr>
            <p:ph type="title"/>
          </p:nvPr>
        </p:nvSpPr>
        <p:spPr>
          <a:xfrm>
            <a:off x="1702230" y="0"/>
            <a:ext cx="878754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966BD2-36C8-F140-97E7-8846C78AB3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1586C686-138A-7A4C-931E-0D6EBEAA388F}"/>
              </a:ext>
              <a:ext uri="{C183D7F6-B498-43B3-948B-1728B52AA6E4}">
                <adec:decorative xmlns:adec="http://schemas.microsoft.com/office/drawing/2017/decorative" val="1"/>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4259117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BB7C332-E02C-4145-8135-5048F92E4D09}"/>
              </a:ext>
              <a:ext uri="{C183D7F6-B498-43B3-948B-1728B52AA6E4}">
                <adec:decorative xmlns:adec="http://schemas.microsoft.com/office/drawing/2017/decorative" val="1"/>
              </a:ext>
            </a:extLst>
          </p:cNvPr>
          <p:cNvGrpSpPr/>
          <p:nvPr userDrawn="1"/>
        </p:nvGrpSpPr>
        <p:grpSpPr>
          <a:xfrm rot="16200000">
            <a:off x="6803672" y="1590251"/>
            <a:ext cx="7315202" cy="3777545"/>
            <a:chOff x="4973444" y="3245004"/>
            <a:chExt cx="7315202" cy="3777545"/>
          </a:xfrm>
        </p:grpSpPr>
        <p:sp>
          <p:nvSpPr>
            <p:cNvPr id="8" name="Rectangle 7">
              <a:extLst>
                <a:ext uri="{FF2B5EF4-FFF2-40B4-BE49-F238E27FC236}">
                  <a16:creationId xmlns:a16="http://schemas.microsoft.com/office/drawing/2014/main" id="{72F2B1B5-6FD5-7F4D-8D6D-987D77B6AC73}"/>
                </a:ext>
              </a:extLst>
            </p:cNvPr>
            <p:cNvSpPr/>
            <p:nvPr userDrawn="1"/>
          </p:nvSpPr>
          <p:spPr>
            <a:xfrm>
              <a:off x="4973446" y="3437696"/>
              <a:ext cx="7315200" cy="3584853"/>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9" name="Group 8">
              <a:extLst>
                <a:ext uri="{FF2B5EF4-FFF2-40B4-BE49-F238E27FC236}">
                  <a16:creationId xmlns:a16="http://schemas.microsoft.com/office/drawing/2014/main" id="{064A7E65-624E-1E40-91ED-40DAFD2327A3}"/>
                </a:ext>
              </a:extLst>
            </p:cNvPr>
            <p:cNvGrpSpPr/>
            <p:nvPr userDrawn="1"/>
          </p:nvGrpSpPr>
          <p:grpSpPr>
            <a:xfrm>
              <a:off x="4973444" y="3245004"/>
              <a:ext cx="7315200" cy="457200"/>
              <a:chOff x="5029200" y="3222702"/>
              <a:chExt cx="7315200" cy="457200"/>
            </a:xfrm>
          </p:grpSpPr>
          <p:grpSp>
            <p:nvGrpSpPr>
              <p:cNvPr id="10" name="Group 9">
                <a:extLst>
                  <a:ext uri="{FF2B5EF4-FFF2-40B4-BE49-F238E27FC236}">
                    <a16:creationId xmlns:a16="http://schemas.microsoft.com/office/drawing/2014/main" id="{ED90A089-A4EE-8A4F-BDA7-8216609FD1D5}"/>
                  </a:ext>
                </a:extLst>
              </p:cNvPr>
              <p:cNvGrpSpPr/>
              <p:nvPr userDrawn="1"/>
            </p:nvGrpSpPr>
            <p:grpSpPr>
              <a:xfrm>
                <a:off x="5029200" y="3222702"/>
                <a:ext cx="2743200" cy="457200"/>
                <a:chOff x="5029200" y="0"/>
                <a:chExt cx="2743200" cy="457200"/>
              </a:xfrm>
            </p:grpSpPr>
            <p:sp>
              <p:nvSpPr>
                <p:cNvPr id="32" name="Connector 31">
                  <a:extLst>
                    <a:ext uri="{FF2B5EF4-FFF2-40B4-BE49-F238E27FC236}">
                      <a16:creationId xmlns:a16="http://schemas.microsoft.com/office/drawing/2014/main" id="{75DCE3E3-043B-5C45-88EA-DF6148ADCA49}"/>
                    </a:ext>
                  </a:extLst>
                </p:cNvPr>
                <p:cNvSpPr/>
                <p:nvPr userDrawn="1"/>
              </p:nvSpPr>
              <p:spPr>
                <a:xfrm>
                  <a:off x="5029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3" name="Connector 32">
                  <a:extLst>
                    <a:ext uri="{FF2B5EF4-FFF2-40B4-BE49-F238E27FC236}">
                      <a16:creationId xmlns:a16="http://schemas.microsoft.com/office/drawing/2014/main" id="{0AF37F0F-583B-DC48-998B-97EE43D5F4EB}"/>
                    </a:ext>
                  </a:extLst>
                </p:cNvPr>
                <p:cNvSpPr/>
                <p:nvPr userDrawn="1"/>
              </p:nvSpPr>
              <p:spPr>
                <a:xfrm>
                  <a:off x="54864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4" name="Connector 33">
                  <a:extLst>
                    <a:ext uri="{FF2B5EF4-FFF2-40B4-BE49-F238E27FC236}">
                      <a16:creationId xmlns:a16="http://schemas.microsoft.com/office/drawing/2014/main" id="{FB9AE894-0FE3-A942-86E1-7FDE02E2C203}"/>
                    </a:ext>
                  </a:extLst>
                </p:cNvPr>
                <p:cNvSpPr/>
                <p:nvPr userDrawn="1"/>
              </p:nvSpPr>
              <p:spPr>
                <a:xfrm>
                  <a:off x="59436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5" name="Connector 34">
                  <a:extLst>
                    <a:ext uri="{FF2B5EF4-FFF2-40B4-BE49-F238E27FC236}">
                      <a16:creationId xmlns:a16="http://schemas.microsoft.com/office/drawing/2014/main" id="{32753CD2-AD41-4C41-B202-6D41BDC0E191}"/>
                    </a:ext>
                  </a:extLst>
                </p:cNvPr>
                <p:cNvSpPr/>
                <p:nvPr userDrawn="1"/>
              </p:nvSpPr>
              <p:spPr>
                <a:xfrm>
                  <a:off x="64008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6" name="Connector 35">
                  <a:extLst>
                    <a:ext uri="{FF2B5EF4-FFF2-40B4-BE49-F238E27FC236}">
                      <a16:creationId xmlns:a16="http://schemas.microsoft.com/office/drawing/2014/main" id="{41C7BB9C-9102-D64D-9839-A97156419217}"/>
                    </a:ext>
                  </a:extLst>
                </p:cNvPr>
                <p:cNvSpPr/>
                <p:nvPr userDrawn="1"/>
              </p:nvSpPr>
              <p:spPr>
                <a:xfrm>
                  <a:off x="68580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7" name="Connector 36">
                  <a:extLst>
                    <a:ext uri="{FF2B5EF4-FFF2-40B4-BE49-F238E27FC236}">
                      <a16:creationId xmlns:a16="http://schemas.microsoft.com/office/drawing/2014/main" id="{2827E801-FF16-FC4A-917D-F62766F29EB9}"/>
                    </a:ext>
                  </a:extLst>
                </p:cNvPr>
                <p:cNvSpPr/>
                <p:nvPr userDrawn="1"/>
              </p:nvSpPr>
              <p:spPr>
                <a:xfrm>
                  <a:off x="7315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1" name="Connector 10">
                <a:extLst>
                  <a:ext uri="{FF2B5EF4-FFF2-40B4-BE49-F238E27FC236}">
                    <a16:creationId xmlns:a16="http://schemas.microsoft.com/office/drawing/2014/main" id="{AC582D7F-DA45-4149-8EFB-1DBC84F51147}"/>
                  </a:ext>
                </a:extLst>
              </p:cNvPr>
              <p:cNvSpPr/>
              <p:nvPr userDrawn="1"/>
            </p:nvSpPr>
            <p:spPr>
              <a:xfrm>
                <a:off x="77724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Connector 11">
                <a:extLst>
                  <a:ext uri="{FF2B5EF4-FFF2-40B4-BE49-F238E27FC236}">
                    <a16:creationId xmlns:a16="http://schemas.microsoft.com/office/drawing/2014/main" id="{E89D250A-ACB3-1D41-A138-066DF1B1D3D6}"/>
                  </a:ext>
                </a:extLst>
              </p:cNvPr>
              <p:cNvSpPr/>
              <p:nvPr userDrawn="1"/>
            </p:nvSpPr>
            <p:spPr>
              <a:xfrm>
                <a:off x="82296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Connector 12">
                <a:extLst>
                  <a:ext uri="{FF2B5EF4-FFF2-40B4-BE49-F238E27FC236}">
                    <a16:creationId xmlns:a16="http://schemas.microsoft.com/office/drawing/2014/main" id="{C45FFFAA-4908-C34B-95F5-7235EBA711FC}"/>
                  </a:ext>
                </a:extLst>
              </p:cNvPr>
              <p:cNvSpPr/>
              <p:nvPr userDrawn="1"/>
            </p:nvSpPr>
            <p:spPr>
              <a:xfrm>
                <a:off x="86868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Connector 13">
                <a:extLst>
                  <a:ext uri="{FF2B5EF4-FFF2-40B4-BE49-F238E27FC236}">
                    <a16:creationId xmlns:a16="http://schemas.microsoft.com/office/drawing/2014/main" id="{A895F751-C414-C943-AF02-EA8CE4ED3F97}"/>
                  </a:ext>
                </a:extLst>
              </p:cNvPr>
              <p:cNvSpPr/>
              <p:nvPr userDrawn="1"/>
            </p:nvSpPr>
            <p:spPr>
              <a:xfrm>
                <a:off x="91440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Connector 14">
                <a:extLst>
                  <a:ext uri="{FF2B5EF4-FFF2-40B4-BE49-F238E27FC236}">
                    <a16:creationId xmlns:a16="http://schemas.microsoft.com/office/drawing/2014/main" id="{C3E2A818-7E78-F142-ADD7-AD15A0F48D41}"/>
                  </a:ext>
                </a:extLst>
              </p:cNvPr>
              <p:cNvSpPr/>
              <p:nvPr userDrawn="1"/>
            </p:nvSpPr>
            <p:spPr>
              <a:xfrm>
                <a:off x="96012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Connector 15">
                <a:extLst>
                  <a:ext uri="{FF2B5EF4-FFF2-40B4-BE49-F238E27FC236}">
                    <a16:creationId xmlns:a16="http://schemas.microsoft.com/office/drawing/2014/main" id="{580EDE6A-4089-BD4E-91B4-8B4B1A917778}"/>
                  </a:ext>
                </a:extLst>
              </p:cNvPr>
              <p:cNvSpPr/>
              <p:nvPr userDrawn="1"/>
            </p:nvSpPr>
            <p:spPr>
              <a:xfrm>
                <a:off x="100584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Connector 16">
                <a:extLst>
                  <a:ext uri="{FF2B5EF4-FFF2-40B4-BE49-F238E27FC236}">
                    <a16:creationId xmlns:a16="http://schemas.microsoft.com/office/drawing/2014/main" id="{E1AA2600-10E3-F74C-910E-2FCD11A32DD9}"/>
                  </a:ext>
                </a:extLst>
              </p:cNvPr>
              <p:cNvSpPr/>
              <p:nvPr userDrawn="1"/>
            </p:nvSpPr>
            <p:spPr>
              <a:xfrm>
                <a:off x="105156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Connector 17">
                <a:extLst>
                  <a:ext uri="{FF2B5EF4-FFF2-40B4-BE49-F238E27FC236}">
                    <a16:creationId xmlns:a16="http://schemas.microsoft.com/office/drawing/2014/main" id="{F02CB178-6329-FF48-9F44-3B7BD6EBFFBB}"/>
                  </a:ext>
                </a:extLst>
              </p:cNvPr>
              <p:cNvSpPr/>
              <p:nvPr userDrawn="1"/>
            </p:nvSpPr>
            <p:spPr>
              <a:xfrm>
                <a:off x="109728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Connector 18">
                <a:extLst>
                  <a:ext uri="{FF2B5EF4-FFF2-40B4-BE49-F238E27FC236}">
                    <a16:creationId xmlns:a16="http://schemas.microsoft.com/office/drawing/2014/main" id="{12B5C840-29F3-454A-888E-E47083B88CCA}"/>
                  </a:ext>
                </a:extLst>
              </p:cNvPr>
              <p:cNvSpPr/>
              <p:nvPr userDrawn="1"/>
            </p:nvSpPr>
            <p:spPr>
              <a:xfrm>
                <a:off x="114300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0" name="Connector 19">
                <a:extLst>
                  <a:ext uri="{FF2B5EF4-FFF2-40B4-BE49-F238E27FC236}">
                    <a16:creationId xmlns:a16="http://schemas.microsoft.com/office/drawing/2014/main" id="{C8D1D1DA-96ED-054F-8435-AFDB4D67D59B}"/>
                  </a:ext>
                </a:extLst>
              </p:cNvPr>
              <p:cNvSpPr/>
              <p:nvPr userDrawn="1"/>
            </p:nvSpPr>
            <p:spPr>
              <a:xfrm>
                <a:off x="118872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sp>
        <p:nvSpPr>
          <p:cNvPr id="2" name="Vertical Title 1">
            <a:extLst>
              <a:ext uri="{FF2B5EF4-FFF2-40B4-BE49-F238E27FC236}">
                <a16:creationId xmlns:a16="http://schemas.microsoft.com/office/drawing/2014/main" id="{FA641B29-B93A-0F4B-A000-35D2EC875E58}"/>
              </a:ext>
            </a:extLst>
          </p:cNvPr>
          <p:cNvSpPr>
            <a:spLocks noGrp="1"/>
          </p:cNvSpPr>
          <p:nvPr>
            <p:ph type="title" orient="vert"/>
          </p:nvPr>
        </p:nvSpPr>
        <p:spPr>
          <a:xfrm>
            <a:off x="8724900" y="914399"/>
            <a:ext cx="2628900" cy="5262563"/>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763426-47C0-5848-95D7-92EB1A1DA91A}"/>
              </a:ext>
            </a:extLst>
          </p:cNvPr>
          <p:cNvSpPr>
            <a:spLocks noGrp="1"/>
          </p:cNvSpPr>
          <p:nvPr>
            <p:ph type="body" orient="vert" idx="1"/>
          </p:nvPr>
        </p:nvSpPr>
        <p:spPr>
          <a:xfrm>
            <a:off x="838200" y="914399"/>
            <a:ext cx="7734300" cy="5262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9" name="Picture 38">
            <a:extLst>
              <a:ext uri="{FF2B5EF4-FFF2-40B4-BE49-F238E27FC236}">
                <a16:creationId xmlns:a16="http://schemas.microsoft.com/office/drawing/2014/main" id="{749FC160-0388-5448-A810-B8D4A0813A9D}"/>
              </a:ext>
            </a:extLst>
          </p:cNvPr>
          <p:cNvPicPr>
            <a:picLocks noChangeAspect="1"/>
          </p:cNvPicPr>
          <p:nvPr userDrawn="1"/>
        </p:nvPicPr>
        <p:blipFill>
          <a:blip r:embed="rId2"/>
          <a:stretch>
            <a:fillRect/>
          </a:stretch>
        </p:blipFill>
        <p:spPr>
          <a:xfrm>
            <a:off x="10504170" y="190527"/>
            <a:ext cx="1462222" cy="438022"/>
          </a:xfrm>
          <a:prstGeom prst="rect">
            <a:avLst/>
          </a:prstGeom>
        </p:spPr>
      </p:pic>
      <p:sp>
        <p:nvSpPr>
          <p:cNvPr id="5" name="Footer Placeholder 11">
            <a:extLst>
              <a:ext uri="{FF2B5EF4-FFF2-40B4-BE49-F238E27FC236}">
                <a16:creationId xmlns:a16="http://schemas.microsoft.com/office/drawing/2014/main" id="{61E91858-231D-791D-603A-E43A1C577D93}"/>
              </a:ext>
            </a:extLst>
          </p:cNvPr>
          <p:cNvSpPr txBox="1">
            <a:spLocks/>
          </p:cNvSpPr>
          <p:nvPr userDrawn="1"/>
        </p:nvSpPr>
        <p:spPr>
          <a:xfrm>
            <a:off x="8129766" y="6347286"/>
            <a:ext cx="3869396" cy="365125"/>
          </a:xfrm>
          <a:prstGeom prst="rect">
            <a:avLst/>
          </a:prstGeom>
          <a:ln w="12700">
            <a:solidFill>
              <a:schemeClr val="bg1">
                <a:lumMod val="50000"/>
              </a:schemeClr>
            </a:solidFill>
            <a:prstDash val="lgDash"/>
          </a:ln>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Insert Partner Organization Logo Here</a:t>
            </a:r>
          </a:p>
        </p:txBody>
      </p:sp>
    </p:spTree>
    <p:extLst>
      <p:ext uri="{BB962C8B-B14F-4D97-AF65-F5344CB8AC3E}">
        <p14:creationId xmlns:p14="http://schemas.microsoft.com/office/powerpoint/2010/main" val="3787288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95B4C-B695-F54A-8F3D-00DDB689A528}"/>
              </a:ext>
            </a:extLst>
          </p:cNvPr>
          <p:cNvSpPr>
            <a:spLocks noGrp="1"/>
          </p:cNvSpPr>
          <p:nvPr>
            <p:ph type="title"/>
          </p:nvPr>
        </p:nvSpPr>
        <p:spPr>
          <a:xfrm>
            <a:off x="1632488" y="0"/>
            <a:ext cx="8927024" cy="1325563"/>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DE5169A3-3463-164C-B3D5-5D5191448917}"/>
              </a:ext>
            </a:extLst>
          </p:cNvPr>
          <p:cNvSpPr>
            <a:spLocks noGrp="1"/>
          </p:cNvSpPr>
          <p:nvPr>
            <p:ph idx="1"/>
          </p:nvPr>
        </p:nvSpPr>
        <p:spPr>
          <a:xfrm>
            <a:off x="838200" y="1693333"/>
            <a:ext cx="10515600" cy="448362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E40A5140-D500-FC4D-9FCC-62A53D870890}"/>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725297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9A853A6-E5C1-1540-96FD-72B0C338945B}"/>
              </a:ext>
              <a:ext uri="{C183D7F6-B498-43B3-948B-1728B52AA6E4}">
                <adec:decorative xmlns:adec="http://schemas.microsoft.com/office/drawing/2017/decorative" val="1"/>
              </a:ext>
            </a:extLst>
          </p:cNvPr>
          <p:cNvGrpSpPr/>
          <p:nvPr userDrawn="1"/>
        </p:nvGrpSpPr>
        <p:grpSpPr>
          <a:xfrm rot="10800000">
            <a:off x="-67734" y="-47735"/>
            <a:ext cx="12344401" cy="4180490"/>
            <a:chOff x="-55756" y="3245004"/>
            <a:chExt cx="12344401" cy="4180490"/>
          </a:xfrm>
        </p:grpSpPr>
        <p:sp>
          <p:nvSpPr>
            <p:cNvPr id="9" name="Rectangle 8">
              <a:extLst>
                <a:ext uri="{FF2B5EF4-FFF2-40B4-BE49-F238E27FC236}">
                  <a16:creationId xmlns:a16="http://schemas.microsoft.com/office/drawing/2014/main" id="{BFB31EED-47DA-5345-B350-F9183A393240}"/>
                </a:ext>
              </a:extLst>
            </p:cNvPr>
            <p:cNvSpPr/>
            <p:nvPr userDrawn="1"/>
          </p:nvSpPr>
          <p:spPr>
            <a:xfrm>
              <a:off x="-55755" y="3437694"/>
              <a:ext cx="12344400" cy="3987800"/>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nvGrpSpPr>
            <p:cNvPr id="8" name="Group 7">
              <a:extLst>
                <a:ext uri="{FF2B5EF4-FFF2-40B4-BE49-F238E27FC236}">
                  <a16:creationId xmlns:a16="http://schemas.microsoft.com/office/drawing/2014/main" id="{6A227D19-CAB0-DB4D-BB2F-CCCE3E409155}"/>
                </a:ext>
              </a:extLst>
            </p:cNvPr>
            <p:cNvGrpSpPr/>
            <p:nvPr userDrawn="1"/>
          </p:nvGrpSpPr>
          <p:grpSpPr>
            <a:xfrm>
              <a:off x="-55756" y="3245004"/>
              <a:ext cx="12344400" cy="457200"/>
              <a:chOff x="0" y="3222702"/>
              <a:chExt cx="12344400" cy="457200"/>
            </a:xfrm>
          </p:grpSpPr>
          <p:grpSp>
            <p:nvGrpSpPr>
              <p:cNvPr id="10" name="Group 9">
                <a:extLst>
                  <a:ext uri="{FF2B5EF4-FFF2-40B4-BE49-F238E27FC236}">
                    <a16:creationId xmlns:a16="http://schemas.microsoft.com/office/drawing/2014/main" id="{A46D9D1C-E760-8745-8E1D-E37B7BDC76D2}"/>
                  </a:ext>
                </a:extLst>
              </p:cNvPr>
              <p:cNvGrpSpPr/>
              <p:nvPr userDrawn="1"/>
            </p:nvGrpSpPr>
            <p:grpSpPr>
              <a:xfrm>
                <a:off x="0" y="3222702"/>
                <a:ext cx="7772400" cy="457200"/>
                <a:chOff x="0" y="0"/>
                <a:chExt cx="7772400" cy="457200"/>
              </a:xfrm>
            </p:grpSpPr>
            <p:sp>
              <p:nvSpPr>
                <p:cNvPr id="21" name="Connector 20">
                  <a:extLst>
                    <a:ext uri="{FF2B5EF4-FFF2-40B4-BE49-F238E27FC236}">
                      <a16:creationId xmlns:a16="http://schemas.microsoft.com/office/drawing/2014/main" id="{45192C62-177A-5A4F-B2E6-30E7296F5D18}"/>
                    </a:ext>
                  </a:extLst>
                </p:cNvPr>
                <p:cNvSpPr/>
                <p:nvPr userDrawn="1"/>
              </p:nvSpPr>
              <p:spPr>
                <a:xfrm>
                  <a:off x="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2" name="Connector 21">
                  <a:extLst>
                    <a:ext uri="{FF2B5EF4-FFF2-40B4-BE49-F238E27FC236}">
                      <a16:creationId xmlns:a16="http://schemas.microsoft.com/office/drawing/2014/main" id="{23469242-34FA-B54E-B431-342351D32336}"/>
                    </a:ext>
                  </a:extLst>
                </p:cNvPr>
                <p:cNvSpPr/>
                <p:nvPr userDrawn="1"/>
              </p:nvSpPr>
              <p:spPr>
                <a:xfrm>
                  <a:off x="457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3" name="Connector 22">
                  <a:extLst>
                    <a:ext uri="{FF2B5EF4-FFF2-40B4-BE49-F238E27FC236}">
                      <a16:creationId xmlns:a16="http://schemas.microsoft.com/office/drawing/2014/main" id="{498D2E6F-9B9F-1F46-B540-2593F14D50A1}"/>
                    </a:ext>
                  </a:extLst>
                </p:cNvPr>
                <p:cNvSpPr/>
                <p:nvPr userDrawn="1"/>
              </p:nvSpPr>
              <p:spPr>
                <a:xfrm>
                  <a:off x="9144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4" name="Connector 23">
                  <a:extLst>
                    <a:ext uri="{FF2B5EF4-FFF2-40B4-BE49-F238E27FC236}">
                      <a16:creationId xmlns:a16="http://schemas.microsoft.com/office/drawing/2014/main" id="{EA9ADFDB-F941-AB41-81BA-82F4F5E66F14}"/>
                    </a:ext>
                  </a:extLst>
                </p:cNvPr>
                <p:cNvSpPr/>
                <p:nvPr userDrawn="1"/>
              </p:nvSpPr>
              <p:spPr>
                <a:xfrm>
                  <a:off x="13716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5" name="Connector 24">
                  <a:extLst>
                    <a:ext uri="{FF2B5EF4-FFF2-40B4-BE49-F238E27FC236}">
                      <a16:creationId xmlns:a16="http://schemas.microsoft.com/office/drawing/2014/main" id="{A2CF203C-220F-CE4D-ACEE-F6C0192E3AFE}"/>
                    </a:ext>
                  </a:extLst>
                </p:cNvPr>
                <p:cNvSpPr/>
                <p:nvPr userDrawn="1"/>
              </p:nvSpPr>
              <p:spPr>
                <a:xfrm>
                  <a:off x="18288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6" name="Connector 25">
                  <a:extLst>
                    <a:ext uri="{FF2B5EF4-FFF2-40B4-BE49-F238E27FC236}">
                      <a16:creationId xmlns:a16="http://schemas.microsoft.com/office/drawing/2014/main" id="{977BB297-268F-0B43-89D5-BFF939FF675A}"/>
                    </a:ext>
                  </a:extLst>
                </p:cNvPr>
                <p:cNvSpPr/>
                <p:nvPr userDrawn="1"/>
              </p:nvSpPr>
              <p:spPr>
                <a:xfrm>
                  <a:off x="22860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7" name="Connector 26">
                  <a:extLst>
                    <a:ext uri="{FF2B5EF4-FFF2-40B4-BE49-F238E27FC236}">
                      <a16:creationId xmlns:a16="http://schemas.microsoft.com/office/drawing/2014/main" id="{7775EF16-F75B-B043-83DD-EA2F82007242}"/>
                    </a:ext>
                  </a:extLst>
                </p:cNvPr>
                <p:cNvSpPr/>
                <p:nvPr userDrawn="1"/>
              </p:nvSpPr>
              <p:spPr>
                <a:xfrm>
                  <a:off x="2743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8" name="Connector 27">
                  <a:extLst>
                    <a:ext uri="{FF2B5EF4-FFF2-40B4-BE49-F238E27FC236}">
                      <a16:creationId xmlns:a16="http://schemas.microsoft.com/office/drawing/2014/main" id="{851BC170-4EC4-D742-A9C4-8B8C74BB8EFF}"/>
                    </a:ext>
                  </a:extLst>
                </p:cNvPr>
                <p:cNvSpPr/>
                <p:nvPr userDrawn="1"/>
              </p:nvSpPr>
              <p:spPr>
                <a:xfrm>
                  <a:off x="32004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9" name="Connector 28">
                  <a:extLst>
                    <a:ext uri="{FF2B5EF4-FFF2-40B4-BE49-F238E27FC236}">
                      <a16:creationId xmlns:a16="http://schemas.microsoft.com/office/drawing/2014/main" id="{DD09A8DB-B61A-CB46-9765-382EFF30D5D0}"/>
                    </a:ext>
                  </a:extLst>
                </p:cNvPr>
                <p:cNvSpPr/>
                <p:nvPr userDrawn="1"/>
              </p:nvSpPr>
              <p:spPr>
                <a:xfrm>
                  <a:off x="36576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0" name="Connector 29">
                  <a:extLst>
                    <a:ext uri="{FF2B5EF4-FFF2-40B4-BE49-F238E27FC236}">
                      <a16:creationId xmlns:a16="http://schemas.microsoft.com/office/drawing/2014/main" id="{1A3877F2-80C9-5248-87F9-093694B27665}"/>
                    </a:ext>
                  </a:extLst>
                </p:cNvPr>
                <p:cNvSpPr/>
                <p:nvPr userDrawn="1"/>
              </p:nvSpPr>
              <p:spPr>
                <a:xfrm>
                  <a:off x="41148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1" name="Connector 30">
                  <a:extLst>
                    <a:ext uri="{FF2B5EF4-FFF2-40B4-BE49-F238E27FC236}">
                      <a16:creationId xmlns:a16="http://schemas.microsoft.com/office/drawing/2014/main" id="{C57394D6-B619-7C4B-B574-8C2D0B5BA718}"/>
                    </a:ext>
                  </a:extLst>
                </p:cNvPr>
                <p:cNvSpPr/>
                <p:nvPr userDrawn="1"/>
              </p:nvSpPr>
              <p:spPr>
                <a:xfrm>
                  <a:off x="45720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2" name="Connector 31">
                  <a:extLst>
                    <a:ext uri="{FF2B5EF4-FFF2-40B4-BE49-F238E27FC236}">
                      <a16:creationId xmlns:a16="http://schemas.microsoft.com/office/drawing/2014/main" id="{440A825E-D2DD-754B-A80C-58FCE53B6C06}"/>
                    </a:ext>
                  </a:extLst>
                </p:cNvPr>
                <p:cNvSpPr/>
                <p:nvPr userDrawn="1"/>
              </p:nvSpPr>
              <p:spPr>
                <a:xfrm>
                  <a:off x="5029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3" name="Connector 32">
                  <a:extLst>
                    <a:ext uri="{FF2B5EF4-FFF2-40B4-BE49-F238E27FC236}">
                      <a16:creationId xmlns:a16="http://schemas.microsoft.com/office/drawing/2014/main" id="{5E871EAC-E8E5-2A4C-9D6F-3CF3B9EFDE88}"/>
                    </a:ext>
                  </a:extLst>
                </p:cNvPr>
                <p:cNvSpPr/>
                <p:nvPr userDrawn="1"/>
              </p:nvSpPr>
              <p:spPr>
                <a:xfrm>
                  <a:off x="54864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4" name="Connector 33">
                  <a:extLst>
                    <a:ext uri="{FF2B5EF4-FFF2-40B4-BE49-F238E27FC236}">
                      <a16:creationId xmlns:a16="http://schemas.microsoft.com/office/drawing/2014/main" id="{E9EE65C7-3209-DC43-8864-2BA9C5ADB2F7}"/>
                    </a:ext>
                  </a:extLst>
                </p:cNvPr>
                <p:cNvSpPr/>
                <p:nvPr userDrawn="1"/>
              </p:nvSpPr>
              <p:spPr>
                <a:xfrm>
                  <a:off x="59436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5" name="Connector 34">
                  <a:extLst>
                    <a:ext uri="{FF2B5EF4-FFF2-40B4-BE49-F238E27FC236}">
                      <a16:creationId xmlns:a16="http://schemas.microsoft.com/office/drawing/2014/main" id="{7C8A8A17-8B22-824F-9D4B-45896EBF308C}"/>
                    </a:ext>
                  </a:extLst>
                </p:cNvPr>
                <p:cNvSpPr/>
                <p:nvPr userDrawn="1"/>
              </p:nvSpPr>
              <p:spPr>
                <a:xfrm>
                  <a:off x="64008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6" name="Connector 35">
                  <a:extLst>
                    <a:ext uri="{FF2B5EF4-FFF2-40B4-BE49-F238E27FC236}">
                      <a16:creationId xmlns:a16="http://schemas.microsoft.com/office/drawing/2014/main" id="{4E1DB140-0DB0-B446-AC46-E28AA2061474}"/>
                    </a:ext>
                  </a:extLst>
                </p:cNvPr>
                <p:cNvSpPr/>
                <p:nvPr userDrawn="1"/>
              </p:nvSpPr>
              <p:spPr>
                <a:xfrm>
                  <a:off x="68580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7" name="Connector 36">
                  <a:extLst>
                    <a:ext uri="{FF2B5EF4-FFF2-40B4-BE49-F238E27FC236}">
                      <a16:creationId xmlns:a16="http://schemas.microsoft.com/office/drawing/2014/main" id="{A9FF310B-5EDF-A944-9FDC-4161FFAC6550}"/>
                    </a:ext>
                  </a:extLst>
                </p:cNvPr>
                <p:cNvSpPr/>
                <p:nvPr userDrawn="1"/>
              </p:nvSpPr>
              <p:spPr>
                <a:xfrm>
                  <a:off x="7315200" y="0"/>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11" name="Connector 10">
                <a:extLst>
                  <a:ext uri="{FF2B5EF4-FFF2-40B4-BE49-F238E27FC236}">
                    <a16:creationId xmlns:a16="http://schemas.microsoft.com/office/drawing/2014/main" id="{9CA3C22C-145A-EB41-9FE3-AAEFFE1429F9}"/>
                  </a:ext>
                </a:extLst>
              </p:cNvPr>
              <p:cNvSpPr/>
              <p:nvPr userDrawn="1"/>
            </p:nvSpPr>
            <p:spPr>
              <a:xfrm>
                <a:off x="77724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Connector 11">
                <a:extLst>
                  <a:ext uri="{FF2B5EF4-FFF2-40B4-BE49-F238E27FC236}">
                    <a16:creationId xmlns:a16="http://schemas.microsoft.com/office/drawing/2014/main" id="{458474AC-8969-BF4C-9F5C-393918568135}"/>
                  </a:ext>
                </a:extLst>
              </p:cNvPr>
              <p:cNvSpPr/>
              <p:nvPr userDrawn="1"/>
            </p:nvSpPr>
            <p:spPr>
              <a:xfrm>
                <a:off x="82296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3" name="Connector 12">
                <a:extLst>
                  <a:ext uri="{FF2B5EF4-FFF2-40B4-BE49-F238E27FC236}">
                    <a16:creationId xmlns:a16="http://schemas.microsoft.com/office/drawing/2014/main" id="{3D71E379-D8C4-7C43-B3F9-97FE9A6DDA36}"/>
                  </a:ext>
                </a:extLst>
              </p:cNvPr>
              <p:cNvSpPr/>
              <p:nvPr userDrawn="1"/>
            </p:nvSpPr>
            <p:spPr>
              <a:xfrm>
                <a:off x="86868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4" name="Connector 13">
                <a:extLst>
                  <a:ext uri="{FF2B5EF4-FFF2-40B4-BE49-F238E27FC236}">
                    <a16:creationId xmlns:a16="http://schemas.microsoft.com/office/drawing/2014/main" id="{51DD5439-9219-7D4B-9B0D-52F97A3A7BE3}"/>
                  </a:ext>
                </a:extLst>
              </p:cNvPr>
              <p:cNvSpPr/>
              <p:nvPr userDrawn="1"/>
            </p:nvSpPr>
            <p:spPr>
              <a:xfrm>
                <a:off x="91440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5" name="Connector 14">
                <a:extLst>
                  <a:ext uri="{FF2B5EF4-FFF2-40B4-BE49-F238E27FC236}">
                    <a16:creationId xmlns:a16="http://schemas.microsoft.com/office/drawing/2014/main" id="{B12A3C72-C218-3846-8238-AB6B1FF5180F}"/>
                  </a:ext>
                </a:extLst>
              </p:cNvPr>
              <p:cNvSpPr/>
              <p:nvPr userDrawn="1"/>
            </p:nvSpPr>
            <p:spPr>
              <a:xfrm>
                <a:off x="96012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6" name="Connector 15">
                <a:extLst>
                  <a:ext uri="{FF2B5EF4-FFF2-40B4-BE49-F238E27FC236}">
                    <a16:creationId xmlns:a16="http://schemas.microsoft.com/office/drawing/2014/main" id="{88407741-C84A-4148-A0F0-5AE2BFD9EF01}"/>
                  </a:ext>
                </a:extLst>
              </p:cNvPr>
              <p:cNvSpPr/>
              <p:nvPr userDrawn="1"/>
            </p:nvSpPr>
            <p:spPr>
              <a:xfrm>
                <a:off x="100584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7" name="Connector 16">
                <a:extLst>
                  <a:ext uri="{FF2B5EF4-FFF2-40B4-BE49-F238E27FC236}">
                    <a16:creationId xmlns:a16="http://schemas.microsoft.com/office/drawing/2014/main" id="{3F01E9BE-4C34-AB48-8A2D-CF3E271DE30B}"/>
                  </a:ext>
                </a:extLst>
              </p:cNvPr>
              <p:cNvSpPr/>
              <p:nvPr userDrawn="1"/>
            </p:nvSpPr>
            <p:spPr>
              <a:xfrm>
                <a:off x="105156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8" name="Connector 17">
                <a:extLst>
                  <a:ext uri="{FF2B5EF4-FFF2-40B4-BE49-F238E27FC236}">
                    <a16:creationId xmlns:a16="http://schemas.microsoft.com/office/drawing/2014/main" id="{4BFCFC86-B402-8D41-B51B-12695CCA558B}"/>
                  </a:ext>
                </a:extLst>
              </p:cNvPr>
              <p:cNvSpPr/>
              <p:nvPr userDrawn="1"/>
            </p:nvSpPr>
            <p:spPr>
              <a:xfrm>
                <a:off x="109728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Connector 18">
                <a:extLst>
                  <a:ext uri="{FF2B5EF4-FFF2-40B4-BE49-F238E27FC236}">
                    <a16:creationId xmlns:a16="http://schemas.microsoft.com/office/drawing/2014/main" id="{305F8780-682D-2344-9139-47B2D88C4AF0}"/>
                  </a:ext>
                </a:extLst>
              </p:cNvPr>
              <p:cNvSpPr/>
              <p:nvPr userDrawn="1"/>
            </p:nvSpPr>
            <p:spPr>
              <a:xfrm>
                <a:off x="114300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20" name="Connector 19">
                <a:extLst>
                  <a:ext uri="{FF2B5EF4-FFF2-40B4-BE49-F238E27FC236}">
                    <a16:creationId xmlns:a16="http://schemas.microsoft.com/office/drawing/2014/main" id="{28DBC4EA-5345-704F-B957-00B127E12508}"/>
                  </a:ext>
                </a:extLst>
              </p:cNvPr>
              <p:cNvSpPr/>
              <p:nvPr userDrawn="1"/>
            </p:nvSpPr>
            <p:spPr>
              <a:xfrm>
                <a:off x="11887200" y="3222702"/>
                <a:ext cx="457200" cy="457200"/>
              </a:xfrm>
              <a:prstGeom prst="flowChartConnector">
                <a:avLst/>
              </a:prstGeom>
              <a:solidFill>
                <a:srgbClr val="A8D3F0"/>
              </a:solidFill>
              <a:ln>
                <a:noFill/>
              </a:ln>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grpSp>
      </p:grpSp>
      <p:sp>
        <p:nvSpPr>
          <p:cNvPr id="2" name="Title 1">
            <a:extLst>
              <a:ext uri="{FF2B5EF4-FFF2-40B4-BE49-F238E27FC236}">
                <a16:creationId xmlns:a16="http://schemas.microsoft.com/office/drawing/2014/main" id="{1C1BB462-D85C-8440-BC63-F2E91FE15983}"/>
              </a:ext>
            </a:extLst>
          </p:cNvPr>
          <p:cNvSpPr>
            <a:spLocks noGrp="1"/>
          </p:cNvSpPr>
          <p:nvPr>
            <p:ph type="title"/>
          </p:nvPr>
        </p:nvSpPr>
        <p:spPr>
          <a:xfrm>
            <a:off x="831850" y="628549"/>
            <a:ext cx="10515600" cy="2611728"/>
          </a:xfrm>
          <a:prstGeom prst="rect">
            <a:avLst/>
          </a:prstGeo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9AFF3B0E-2FA3-9B4A-AA8A-1E6D9E05D5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38" name="Picture 37" descr="ABRA Logo">
            <a:extLst>
              <a:ext uri="{FF2B5EF4-FFF2-40B4-BE49-F238E27FC236}">
                <a16:creationId xmlns:a16="http://schemas.microsoft.com/office/drawing/2014/main" id="{AD9F8E1B-3389-DA46-8F78-8E18A9B35EF7}"/>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165100" y="185737"/>
            <a:ext cx="1346200" cy="629920"/>
          </a:xfrm>
          <a:prstGeom prst="rect">
            <a:avLst/>
          </a:prstGeom>
        </p:spPr>
      </p:pic>
      <p:pic>
        <p:nvPicPr>
          <p:cNvPr id="39" name="Picture 38" descr="LTK+ Logo">
            <a:extLst>
              <a:ext uri="{FF2B5EF4-FFF2-40B4-BE49-F238E27FC236}">
                <a16:creationId xmlns:a16="http://schemas.microsoft.com/office/drawing/2014/main" id="{B51D7385-3274-0248-A7BB-974229E2F2EE}"/>
              </a:ext>
            </a:extLst>
          </p:cNvPr>
          <p:cNvPicPr>
            <a:picLocks noChangeAspect="1"/>
          </p:cNvPicPr>
          <p:nvPr userDrawn="1"/>
        </p:nvPicPr>
        <p:blipFill>
          <a:blip r:embed="rId3"/>
          <a:stretch>
            <a:fillRect/>
          </a:stretch>
        </p:blipFill>
        <p:spPr>
          <a:xfrm>
            <a:off x="10504170" y="190527"/>
            <a:ext cx="1462222" cy="438022"/>
          </a:xfrm>
          <a:prstGeom prst="rect">
            <a:avLst/>
          </a:prstGeom>
        </p:spPr>
      </p:pic>
      <p:pic>
        <p:nvPicPr>
          <p:cNvPr id="5" name="Picture 4" descr="READS logo">
            <a:extLst>
              <a:ext uri="{FF2B5EF4-FFF2-40B4-BE49-F238E27FC236}">
                <a16:creationId xmlns:a16="http://schemas.microsoft.com/office/drawing/2014/main" id="{B9443442-1E59-7C16-6FA2-2ED0A123A9B2}"/>
              </a:ext>
            </a:extLst>
          </p:cNvPr>
          <p:cNvPicPr>
            <a:picLocks noChangeAspect="1"/>
          </p:cNvPicPr>
          <p:nvPr userDrawn="1"/>
        </p:nvPicPr>
        <p:blipFill>
          <a:blip r:embed="rId4"/>
          <a:stretch>
            <a:fillRect/>
          </a:stretch>
        </p:blipFill>
        <p:spPr>
          <a:xfrm>
            <a:off x="838200" y="555039"/>
            <a:ext cx="1185445" cy="251999"/>
          </a:xfrm>
          <a:prstGeom prst="rect">
            <a:avLst/>
          </a:prstGeom>
        </p:spPr>
      </p:pic>
    </p:spTree>
    <p:extLst>
      <p:ext uri="{BB962C8B-B14F-4D97-AF65-F5344CB8AC3E}">
        <p14:creationId xmlns:p14="http://schemas.microsoft.com/office/powerpoint/2010/main" val="1990029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4F9B9-F7E9-6545-8608-5AF43A9EC495}"/>
              </a:ext>
            </a:extLst>
          </p:cNvPr>
          <p:cNvSpPr>
            <a:spLocks noGrp="1"/>
          </p:cNvSpPr>
          <p:nvPr>
            <p:ph type="title"/>
          </p:nvPr>
        </p:nvSpPr>
        <p:spPr>
          <a:xfrm>
            <a:off x="1694481" y="0"/>
            <a:ext cx="8803037" cy="1325563"/>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E9FF156B-378A-A446-B9FF-D20CCDFF30BB}"/>
              </a:ext>
            </a:extLst>
          </p:cNvPr>
          <p:cNvSpPr>
            <a:spLocks noGrp="1"/>
          </p:cNvSpPr>
          <p:nvPr>
            <p:ph sz="half" idx="1"/>
          </p:nvPr>
        </p:nvSpPr>
        <p:spPr>
          <a:xfrm>
            <a:off x="838200" y="1682044"/>
            <a:ext cx="5181600" cy="449491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26FC7680-D1BC-BB4C-834D-7B49C992042F}"/>
              </a:ext>
            </a:extLst>
          </p:cNvPr>
          <p:cNvSpPr>
            <a:spLocks noGrp="1"/>
          </p:cNvSpPr>
          <p:nvPr>
            <p:ph sz="half" idx="2"/>
          </p:nvPr>
        </p:nvSpPr>
        <p:spPr>
          <a:xfrm>
            <a:off x="6172200" y="1682044"/>
            <a:ext cx="5181600" cy="44949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B93879BD-4DB1-B544-A7FB-A30C025FA5C5}"/>
              </a:ext>
              <a:ext uri="{C183D7F6-B498-43B3-948B-1728B52AA6E4}">
                <adec:decorative xmlns:adec="http://schemas.microsoft.com/office/drawing/2017/decorative" val="1"/>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2934593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D4D4C-FB4D-B14B-AB08-4A105D06AAA1}"/>
              </a:ext>
            </a:extLst>
          </p:cNvPr>
          <p:cNvSpPr>
            <a:spLocks noGrp="1"/>
          </p:cNvSpPr>
          <p:nvPr>
            <p:ph type="title"/>
          </p:nvPr>
        </p:nvSpPr>
        <p:spPr>
          <a:xfrm>
            <a:off x="1671234" y="30403"/>
            <a:ext cx="8849532" cy="1325563"/>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0681F35-CBCC-4C49-8F1D-F57DF824874B}"/>
              </a:ext>
            </a:extLst>
          </p:cNvPr>
          <p:cNvSpPr>
            <a:spLocks noGrp="1"/>
          </p:cNvSpPr>
          <p:nvPr>
            <p:ph type="body" idx="1"/>
          </p:nvPr>
        </p:nvSpPr>
        <p:spPr>
          <a:xfrm>
            <a:off x="839788" y="1681163"/>
            <a:ext cx="5157787" cy="823912"/>
          </a:xfrm>
        </p:spPr>
        <p:txBody>
          <a:bodyPr anchor="b"/>
          <a:lstStyle>
            <a:lvl1pPr marL="0" indent="0">
              <a:buNone/>
              <a:defRPr sz="2400" b="1">
                <a:solidFill>
                  <a:schemeClr val="accent5"/>
                </a:solidFill>
                <a:latin typeface="Candara" panose="020E05020303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B150DD-3FAB-DC4C-A5F0-F475F72C38A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68AE08A-9702-724E-9AE9-DBA128A53F06}"/>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5"/>
                </a:solidFill>
                <a:latin typeface="Candara" panose="020E0502030303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D5737E1-510A-0C41-8D0C-272163C3A4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54A77948-7C9F-B744-9391-051F2ACCFB68}"/>
              </a:ext>
              <a:ext uri="{C183D7F6-B498-43B3-948B-1728B52AA6E4}">
                <adec:decorative xmlns:adec="http://schemas.microsoft.com/office/drawing/2017/decorative" val="1"/>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437060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2FE1C-5975-5840-9695-D0BA10E76D07}"/>
              </a:ext>
            </a:extLst>
          </p:cNvPr>
          <p:cNvSpPr>
            <a:spLocks noGrp="1"/>
          </p:cNvSpPr>
          <p:nvPr>
            <p:ph type="title"/>
          </p:nvPr>
        </p:nvSpPr>
        <p:spPr>
          <a:xfrm>
            <a:off x="1663484" y="0"/>
            <a:ext cx="8865031" cy="1325563"/>
          </a:xfrm>
          <a:prstGeom prst="rect">
            <a:avLst/>
          </a:prstGeom>
        </p:spPr>
        <p:txBody>
          <a:bodyPr/>
          <a:lstStyle/>
          <a:p>
            <a:r>
              <a:rPr lang="en-US"/>
              <a:t>Click to edit Master title style</a:t>
            </a:r>
          </a:p>
        </p:txBody>
      </p:sp>
      <p:sp>
        <p:nvSpPr>
          <p:cNvPr id="6" name="Rectangle 5">
            <a:extLst>
              <a:ext uri="{FF2B5EF4-FFF2-40B4-BE49-F238E27FC236}">
                <a16:creationId xmlns:a16="http://schemas.microsoft.com/office/drawing/2014/main" id="{792A3D0B-517E-EB45-8EEA-35B8430D5F5A}"/>
              </a:ext>
              <a:ext uri="{C183D7F6-B498-43B3-948B-1728B52AA6E4}">
                <adec:decorative xmlns:adec="http://schemas.microsoft.com/office/drawing/2017/decorative" val="1"/>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3423105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9B649D7-CE38-3C49-B65B-BBDF0C2BCEF2}"/>
              </a:ext>
              <a:ext uri="{C183D7F6-B498-43B3-948B-1728B52AA6E4}">
                <adec:decorative xmlns:adec="http://schemas.microsoft.com/office/drawing/2017/decorative" val="1"/>
              </a:ext>
            </a:extLst>
          </p:cNvPr>
          <p:cNvSpPr/>
          <p:nvPr userDrawn="1"/>
        </p:nvSpPr>
        <p:spPr>
          <a:xfrm>
            <a:off x="0" y="1009827"/>
            <a:ext cx="12192000" cy="491596"/>
          </a:xfrm>
          <a:prstGeom prst="rect">
            <a:avLst/>
          </a:prstGeom>
          <a:solidFill>
            <a:srgbClr val="AFD3E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1143016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8042B-81E1-E745-A2CD-E4D6880A9021}"/>
              </a:ext>
            </a:extLst>
          </p:cNvPr>
          <p:cNvSpPr>
            <a:spLocks noGrp="1"/>
          </p:cNvSpPr>
          <p:nvPr>
            <p:ph type="title"/>
          </p:nvPr>
        </p:nvSpPr>
        <p:spPr>
          <a:xfrm>
            <a:off x="839788" y="759416"/>
            <a:ext cx="3932237" cy="1297983"/>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634D05A-F42E-E043-97E0-784157540547}"/>
              </a:ext>
            </a:extLst>
          </p:cNvPr>
          <p:cNvSpPr>
            <a:spLocks noGrp="1"/>
          </p:cNvSpPr>
          <p:nvPr>
            <p:ph idx="1"/>
          </p:nvPr>
        </p:nvSpPr>
        <p:spPr>
          <a:xfrm>
            <a:off x="5183188" y="759417"/>
            <a:ext cx="6172200" cy="5140568"/>
          </a:xfrm>
          <a:ln/>
        </p:spPr>
        <p:style>
          <a:lnRef idx="1">
            <a:schemeClr val="accent2"/>
          </a:lnRef>
          <a:fillRef idx="2">
            <a:schemeClr val="accent2"/>
          </a:fillRef>
          <a:effectRef idx="1">
            <a:schemeClr val="accent2"/>
          </a:effectRef>
          <a:fontRef idx="minor">
            <a:schemeClr val="dk1"/>
          </a:fontRef>
        </p:style>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08867D67-FED8-4747-B18B-2EC40CA1C060}"/>
              </a:ext>
            </a:extLst>
          </p:cNvPr>
          <p:cNvSpPr>
            <a:spLocks noGrp="1"/>
          </p:cNvSpPr>
          <p:nvPr>
            <p:ph type="body" sz="half" idx="2"/>
          </p:nvPr>
        </p:nvSpPr>
        <p:spPr>
          <a:xfrm>
            <a:off x="839788" y="2088396"/>
            <a:ext cx="3932237" cy="3811588"/>
          </a:xfrm>
          <a:prstGeom prst="roundRect">
            <a:avLst/>
          </a:prstGeom>
          <a:ln/>
        </p:spPr>
        <p:style>
          <a:lnRef idx="1">
            <a:schemeClr val="accent1"/>
          </a:lnRef>
          <a:fillRef idx="2">
            <a:schemeClr val="accent1"/>
          </a:fillRef>
          <a:effectRef idx="1">
            <a:schemeClr val="accent1"/>
          </a:effectRef>
          <a:fontRef idx="minor">
            <a:schemeClr val="dk1"/>
          </a:fontRef>
        </p:style>
        <p:txBody>
          <a:bodyPr>
            <a:normAutofit/>
          </a:bodyPr>
          <a:lstStyle>
            <a:lvl1pPr marL="0" indent="0" algn="l">
              <a:buNone/>
              <a:defRPr sz="2000">
                <a:solidFill>
                  <a:schemeClr val="tx1"/>
                </a:solidFill>
                <a:latin typeface="Candara" panose="020E05020303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205610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6F744-51D4-C245-BD10-A4DFF7556DE8}"/>
              </a:ext>
            </a:extLst>
          </p:cNvPr>
          <p:cNvSpPr>
            <a:spLocks noGrp="1"/>
          </p:cNvSpPr>
          <p:nvPr>
            <p:ph type="title"/>
          </p:nvPr>
        </p:nvSpPr>
        <p:spPr>
          <a:xfrm>
            <a:off x="839788" y="859809"/>
            <a:ext cx="3932237" cy="119759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E328E51-995B-2340-A20D-AB507AA682B2}"/>
              </a:ext>
            </a:extLst>
          </p:cNvPr>
          <p:cNvSpPr>
            <a:spLocks noGrp="1"/>
          </p:cNvSpPr>
          <p:nvPr>
            <p:ph type="pic" idx="1"/>
          </p:nvPr>
        </p:nvSpPr>
        <p:spPr>
          <a:xfrm>
            <a:off x="5183188" y="859809"/>
            <a:ext cx="6172200" cy="50012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DDFB2F8-3B47-2D4D-ADAC-3BC29BF56943}"/>
              </a:ext>
            </a:extLst>
          </p:cNvPr>
          <p:cNvSpPr>
            <a:spLocks noGrp="1"/>
          </p:cNvSpPr>
          <p:nvPr>
            <p:ph type="body" sz="half" idx="2"/>
          </p:nvPr>
        </p:nvSpPr>
        <p:spPr>
          <a:xfrm>
            <a:off x="839788" y="2057400"/>
            <a:ext cx="3932237" cy="3811588"/>
          </a:xfrm>
          <a:prstGeom prst="roundRect">
            <a:avLst/>
          </a:prstGeom>
        </p:spPr>
        <p:style>
          <a:lnRef idx="1">
            <a:schemeClr val="accent1"/>
          </a:lnRef>
          <a:fillRef idx="2">
            <a:schemeClr val="accent1"/>
          </a:fillRef>
          <a:effectRef idx="1">
            <a:schemeClr val="accent1"/>
          </a:effectRef>
          <a:fontRef idx="minor">
            <a:schemeClr val="dk1"/>
          </a:fontRef>
        </p:style>
        <p:txBody>
          <a:bodyPr>
            <a:normAutofit/>
          </a:bodyPr>
          <a:lstStyle>
            <a:lvl1pPr marL="0" indent="0">
              <a:buNone/>
              <a:defRPr sz="2000">
                <a:solidFill>
                  <a:sysClr val="windowText" lastClr="000000"/>
                </a:solidFill>
                <a:latin typeface="Candara" panose="020E0502030303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988752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BE362E88-77CA-C946-9DBF-9176F77C2F2D}"/>
              </a:ext>
              <a:ext uri="{C183D7F6-B498-43B3-948B-1728B52AA6E4}">
                <adec:decorative xmlns:adec="http://schemas.microsoft.com/office/drawing/2017/decorative" val="1"/>
              </a:ext>
            </a:extLst>
          </p:cNvPr>
          <p:cNvPicPr>
            <a:picLocks noChangeAspect="1"/>
          </p:cNvPicPr>
          <p:nvPr userDrawn="1"/>
        </p:nvPicPr>
        <p:blipFill>
          <a:blip r:embed="rId13">
            <a:alphaModFix amt="60000"/>
          </a:blip>
          <a:stretch>
            <a:fillRect/>
          </a:stretch>
        </p:blipFill>
        <p:spPr>
          <a:xfrm>
            <a:off x="0" y="-1"/>
            <a:ext cx="12215634" cy="6858001"/>
          </a:xfrm>
          <a:prstGeom prst="rect">
            <a:avLst/>
          </a:prstGeom>
        </p:spPr>
      </p:pic>
      <p:sp>
        <p:nvSpPr>
          <p:cNvPr id="3" name="Text Placeholder 2">
            <a:extLst>
              <a:ext uri="{FF2B5EF4-FFF2-40B4-BE49-F238E27FC236}">
                <a16:creationId xmlns:a16="http://schemas.microsoft.com/office/drawing/2014/main" id="{5C9440C9-105F-EF4E-9D29-097398D31DD2}"/>
              </a:ext>
            </a:extLst>
          </p:cNvPr>
          <p:cNvSpPr>
            <a:spLocks noGrp="1"/>
          </p:cNvSpPr>
          <p:nvPr>
            <p:ph type="body" idx="1"/>
          </p:nvPr>
        </p:nvSpPr>
        <p:spPr>
          <a:xfrm>
            <a:off x="838200" y="2870199"/>
            <a:ext cx="10515600" cy="3306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46" name="Picture 45" descr="ABRA logo">
            <a:extLst>
              <a:ext uri="{FF2B5EF4-FFF2-40B4-BE49-F238E27FC236}">
                <a16:creationId xmlns:a16="http://schemas.microsoft.com/office/drawing/2014/main" id="{1A803512-9B35-8842-816F-EB5B18FFEA37}"/>
              </a:ext>
            </a:extLst>
          </p:cNvPr>
          <p:cNvPicPr/>
          <p:nvPr userDrawn="1"/>
        </p:nvPicPr>
        <p:blipFill>
          <a:blip r:embed="rId14">
            <a:extLst>
              <a:ext uri="{28A0092B-C50C-407E-A947-70E740481C1C}">
                <a14:useLocalDpi xmlns:a14="http://schemas.microsoft.com/office/drawing/2010/main" val="0"/>
              </a:ext>
            </a:extLst>
          </a:blip>
          <a:stretch>
            <a:fillRect/>
          </a:stretch>
        </p:blipFill>
        <p:spPr>
          <a:xfrm>
            <a:off x="165100" y="185737"/>
            <a:ext cx="1346200" cy="629920"/>
          </a:xfrm>
          <a:prstGeom prst="rect">
            <a:avLst/>
          </a:prstGeom>
        </p:spPr>
      </p:pic>
      <p:pic>
        <p:nvPicPr>
          <p:cNvPr id="11" name="Picture 10" descr="Concordia University &amp; CSLP Logos">
            <a:extLst>
              <a:ext uri="{FF2B5EF4-FFF2-40B4-BE49-F238E27FC236}">
                <a16:creationId xmlns:a16="http://schemas.microsoft.com/office/drawing/2014/main" id="{329CE55E-D8B4-DA4B-8034-37599E8FD025}"/>
              </a:ext>
            </a:extLst>
          </p:cNvPr>
          <p:cNvPicPr>
            <a:picLocks noChangeAspect="1"/>
          </p:cNvPicPr>
          <p:nvPr userDrawn="1"/>
        </p:nvPicPr>
        <p:blipFill>
          <a:blip r:embed="rId15"/>
          <a:stretch>
            <a:fillRect/>
          </a:stretch>
        </p:blipFill>
        <p:spPr>
          <a:xfrm>
            <a:off x="192838" y="6356547"/>
            <a:ext cx="3652924" cy="346603"/>
          </a:xfrm>
          <a:prstGeom prst="rect">
            <a:avLst/>
          </a:prstGeom>
        </p:spPr>
      </p:pic>
      <p:pic>
        <p:nvPicPr>
          <p:cNvPr id="8" name="Picture 7" descr="LTK+ LOGO">
            <a:extLst>
              <a:ext uri="{FF2B5EF4-FFF2-40B4-BE49-F238E27FC236}">
                <a16:creationId xmlns:a16="http://schemas.microsoft.com/office/drawing/2014/main" id="{D3B377DD-1305-D24D-A797-F6641632DFDA}"/>
              </a:ext>
            </a:extLst>
          </p:cNvPr>
          <p:cNvPicPr>
            <a:picLocks noChangeAspect="1"/>
          </p:cNvPicPr>
          <p:nvPr userDrawn="1"/>
        </p:nvPicPr>
        <p:blipFill>
          <a:blip r:embed="rId16"/>
          <a:stretch>
            <a:fillRect/>
          </a:stretch>
        </p:blipFill>
        <p:spPr>
          <a:xfrm>
            <a:off x="10627250" y="159837"/>
            <a:ext cx="1346201" cy="499534"/>
          </a:xfrm>
          <a:prstGeom prst="rect">
            <a:avLst/>
          </a:prstGeom>
        </p:spPr>
      </p:pic>
      <p:sp>
        <p:nvSpPr>
          <p:cNvPr id="13" name="Title Placeholder 12">
            <a:extLst>
              <a:ext uri="{FF2B5EF4-FFF2-40B4-BE49-F238E27FC236}">
                <a16:creationId xmlns:a16="http://schemas.microsoft.com/office/drawing/2014/main" id="{751A97A0-631E-8948-BC2A-696521B9031F}"/>
              </a:ext>
            </a:extLst>
          </p:cNvPr>
          <p:cNvSpPr>
            <a:spLocks noGrp="1"/>
          </p:cNvSpPr>
          <p:nvPr>
            <p:ph type="title"/>
          </p:nvPr>
        </p:nvSpPr>
        <p:spPr>
          <a:xfrm>
            <a:off x="850017" y="863598"/>
            <a:ext cx="10515600" cy="1325563"/>
          </a:xfrm>
          <a:prstGeom prst="rect">
            <a:avLst/>
          </a:prstGeom>
        </p:spPr>
        <p:txBody>
          <a:bodyPr vert="horz" lIns="91440" tIns="45720" rIns="91440" bIns="45720" rtlCol="0" anchor="ctr">
            <a:normAutofit/>
          </a:bodyPr>
          <a:lstStyle/>
          <a:p>
            <a:r>
              <a:rPr lang="en-US" dirty="0"/>
              <a:t>Click to edit Master title style</a:t>
            </a:r>
          </a:p>
        </p:txBody>
      </p:sp>
      <p:pic>
        <p:nvPicPr>
          <p:cNvPr id="2" name="Picture 1" descr="READS logo">
            <a:extLst>
              <a:ext uri="{FF2B5EF4-FFF2-40B4-BE49-F238E27FC236}">
                <a16:creationId xmlns:a16="http://schemas.microsoft.com/office/drawing/2014/main" id="{F2C6AC27-A6CE-0C15-C24C-81C0E0D94E02}"/>
              </a:ext>
            </a:extLst>
          </p:cNvPr>
          <p:cNvPicPr>
            <a:picLocks noChangeAspect="1"/>
          </p:cNvPicPr>
          <p:nvPr userDrawn="1"/>
        </p:nvPicPr>
        <p:blipFill>
          <a:blip r:embed="rId17"/>
          <a:stretch>
            <a:fillRect/>
          </a:stretch>
        </p:blipFill>
        <p:spPr>
          <a:xfrm>
            <a:off x="838200" y="555039"/>
            <a:ext cx="1185445" cy="251999"/>
          </a:xfrm>
          <a:prstGeom prst="rect">
            <a:avLst/>
          </a:prstGeom>
        </p:spPr>
      </p:pic>
      <p:sp>
        <p:nvSpPr>
          <p:cNvPr id="4" name="Footer Placeholder 11">
            <a:extLst>
              <a:ext uri="{FF2B5EF4-FFF2-40B4-BE49-F238E27FC236}">
                <a16:creationId xmlns:a16="http://schemas.microsoft.com/office/drawing/2014/main" id="{4A7941F1-8FC1-1510-C35A-B9833F6F9CF1}"/>
              </a:ext>
            </a:extLst>
          </p:cNvPr>
          <p:cNvSpPr txBox="1">
            <a:spLocks/>
          </p:cNvSpPr>
          <p:nvPr userDrawn="1"/>
        </p:nvSpPr>
        <p:spPr>
          <a:xfrm>
            <a:off x="8129766" y="6347286"/>
            <a:ext cx="3869396" cy="365125"/>
          </a:xfrm>
          <a:prstGeom prst="rect">
            <a:avLst/>
          </a:prstGeom>
          <a:ln w="12700">
            <a:solidFill>
              <a:schemeClr val="bg1">
                <a:lumMod val="50000"/>
              </a:schemeClr>
            </a:solidFill>
            <a:prstDash val="lgDash"/>
          </a:ln>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Insert Partner Organization Logo Here</a:t>
            </a:r>
          </a:p>
        </p:txBody>
      </p:sp>
      <p:sp>
        <p:nvSpPr>
          <p:cNvPr id="5" name="Footer Placeholder 11">
            <a:extLst>
              <a:ext uri="{FF2B5EF4-FFF2-40B4-BE49-F238E27FC236}">
                <a16:creationId xmlns:a16="http://schemas.microsoft.com/office/drawing/2014/main" id="{52DA9D47-9AF2-8683-871E-93E16EE62B71}"/>
              </a:ext>
            </a:extLst>
          </p:cNvPr>
          <p:cNvSpPr txBox="1">
            <a:spLocks/>
          </p:cNvSpPr>
          <p:nvPr userDrawn="1"/>
        </p:nvSpPr>
        <p:spPr>
          <a:xfrm>
            <a:off x="4062235" y="6334918"/>
            <a:ext cx="3869396" cy="365125"/>
          </a:xfrm>
          <a:prstGeom prst="rect">
            <a:avLst/>
          </a:prstGeom>
          <a:ln w="12700">
            <a:solidFill>
              <a:schemeClr val="bg1">
                <a:lumMod val="50000"/>
              </a:schemeClr>
            </a:solidFill>
            <a:prstDash val="lgDash"/>
          </a:ln>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Insert Partner Organization Logo Here</a:t>
            </a:r>
          </a:p>
        </p:txBody>
      </p:sp>
    </p:spTree>
    <p:extLst>
      <p:ext uri="{BB962C8B-B14F-4D97-AF65-F5344CB8AC3E}">
        <p14:creationId xmlns:p14="http://schemas.microsoft.com/office/powerpoint/2010/main" val="1645053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90000"/>
        </a:lnSpc>
        <a:spcBef>
          <a:spcPct val="0"/>
        </a:spcBef>
        <a:buNone/>
        <a:defRPr sz="4400" b="1" i="0" kern="1200">
          <a:solidFill>
            <a:schemeClr val="tx2"/>
          </a:solidFill>
          <a:latin typeface="Candara" panose="020E05020303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18" Type="http://schemas.openxmlformats.org/officeDocument/2006/relationships/image" Target="../media/image35.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notesSlide" Target="../notesSlides/notesSlide11.xml"/><Relationship Id="rId16" Type="http://schemas.openxmlformats.org/officeDocument/2006/relationships/image" Target="../media/image33.png"/><Relationship Id="rId1" Type="http://schemas.openxmlformats.org/officeDocument/2006/relationships/slideLayout" Target="../slideLayouts/slideLayout5.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png"/><Relationship Id="rId19" Type="http://schemas.openxmlformats.org/officeDocument/2006/relationships/image" Target="../media/image36.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literacy.concordia.ca/tpd/mod_alpha/story.html" TargetMode="External"/><Relationship Id="rId7" Type="http://schemas.openxmlformats.org/officeDocument/2006/relationships/hyperlink" Target="https://literacy.concordia.ca/resources/abra/teacher/en/activities_rhyme_matching.php"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hyperlink" Target="https://literacy.concordia.ca/resources/abra/teacher/en/activities_auditory_segmenting.php" TargetMode="External"/><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literacy.concordia.ca/resources/abra/teacher/en/index.php"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4.xml"/><Relationship Id="rId5" Type="http://schemas.openxmlformats.org/officeDocument/2006/relationships/image" Target="../media/image50.png"/><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literacy.concordia.ca/tpd/mod_started/story.html"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F3E236-FC1D-7D40-57BE-5AC5C3843575}"/>
              </a:ext>
            </a:extLst>
          </p:cNvPr>
          <p:cNvSpPr>
            <a:spLocks noGrp="1"/>
          </p:cNvSpPr>
          <p:nvPr>
            <p:ph type="title"/>
          </p:nvPr>
        </p:nvSpPr>
        <p:spPr/>
        <p:txBody>
          <a:bodyPr/>
          <a:lstStyle/>
          <a:p>
            <a:r>
              <a:rPr lang="en-CA" noProof="0" dirty="0"/>
              <a:t>Teaching Early Literacy with the Learning Toolkit+</a:t>
            </a:r>
          </a:p>
        </p:txBody>
      </p:sp>
      <p:sp>
        <p:nvSpPr>
          <p:cNvPr id="5" name="Text Placeholder 4">
            <a:extLst>
              <a:ext uri="{FF2B5EF4-FFF2-40B4-BE49-F238E27FC236}">
                <a16:creationId xmlns:a16="http://schemas.microsoft.com/office/drawing/2014/main" id="{213B4055-29B1-AF47-72CA-F3CE62C9BF98}"/>
              </a:ext>
            </a:extLst>
          </p:cNvPr>
          <p:cNvSpPr>
            <a:spLocks noGrp="1"/>
          </p:cNvSpPr>
          <p:nvPr>
            <p:ph type="body" idx="1"/>
          </p:nvPr>
        </p:nvSpPr>
        <p:spPr/>
        <p:txBody>
          <a:bodyPr/>
          <a:lstStyle/>
          <a:p>
            <a:pPr algn="ctr"/>
            <a:r>
              <a:rPr lang="en-CA" noProof="0" dirty="0">
                <a:solidFill>
                  <a:schemeClr val="tx2">
                    <a:lumMod val="60000"/>
                    <a:lumOff val="40000"/>
                  </a:schemeClr>
                </a:solidFill>
              </a:rPr>
              <a:t>A Teacher Professional Development Course</a:t>
            </a:r>
          </a:p>
          <a:p>
            <a:pPr algn="ctr"/>
            <a:r>
              <a:rPr lang="en-CA" b="1" noProof="0">
                <a:solidFill>
                  <a:schemeClr val="bg2"/>
                </a:solidFill>
              </a:rPr>
              <a:t>Day 2</a:t>
            </a:r>
            <a:endParaRPr lang="en-CA" b="1" noProof="0" dirty="0">
              <a:solidFill>
                <a:schemeClr val="bg2"/>
              </a:solidFill>
            </a:endParaRPr>
          </a:p>
        </p:txBody>
      </p:sp>
    </p:spTree>
    <p:extLst>
      <p:ext uri="{BB962C8B-B14F-4D97-AF65-F5344CB8AC3E}">
        <p14:creationId xmlns:p14="http://schemas.microsoft.com/office/powerpoint/2010/main" val="1871197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AB4D5-2CC2-C44F-164B-5037376B4529}"/>
              </a:ext>
            </a:extLst>
          </p:cNvPr>
          <p:cNvSpPr>
            <a:spLocks noGrp="1"/>
          </p:cNvSpPr>
          <p:nvPr>
            <p:ph type="title"/>
          </p:nvPr>
        </p:nvSpPr>
        <p:spPr/>
        <p:txBody>
          <a:bodyPr/>
          <a:lstStyle/>
          <a:p>
            <a:r>
              <a:rPr lang="en-US" dirty="0"/>
              <a:t>Overview of ABRA</a:t>
            </a:r>
          </a:p>
        </p:txBody>
      </p:sp>
      <p:sp>
        <p:nvSpPr>
          <p:cNvPr id="4" name="Text Placeholder 3">
            <a:extLst>
              <a:ext uri="{FF2B5EF4-FFF2-40B4-BE49-F238E27FC236}">
                <a16:creationId xmlns:a16="http://schemas.microsoft.com/office/drawing/2014/main" id="{11B61815-2593-21E3-5E09-2FF4ABD38935}"/>
              </a:ext>
            </a:extLst>
          </p:cNvPr>
          <p:cNvSpPr>
            <a:spLocks noGrp="1"/>
          </p:cNvSpPr>
          <p:nvPr>
            <p:ph type="body" idx="1"/>
          </p:nvPr>
        </p:nvSpPr>
        <p:spPr/>
        <p:txBody>
          <a:bodyPr/>
          <a:lstStyle/>
          <a:p>
            <a:r>
              <a:rPr lang="en-US" dirty="0"/>
              <a:t>Built in Scaffolding and Support</a:t>
            </a:r>
          </a:p>
        </p:txBody>
      </p:sp>
      <p:sp>
        <p:nvSpPr>
          <p:cNvPr id="5" name="Content Placeholder 4">
            <a:extLst>
              <a:ext uri="{FF2B5EF4-FFF2-40B4-BE49-F238E27FC236}">
                <a16:creationId xmlns:a16="http://schemas.microsoft.com/office/drawing/2014/main" id="{7EB25D0D-BD8D-D3A6-DE5D-74476F9A96EA}"/>
              </a:ext>
            </a:extLst>
          </p:cNvPr>
          <p:cNvSpPr>
            <a:spLocks noGrp="1"/>
          </p:cNvSpPr>
          <p:nvPr>
            <p:ph sz="half" idx="2"/>
          </p:nvPr>
        </p:nvSpPr>
        <p:spPr/>
        <p:txBody>
          <a:bodyPr>
            <a:normAutofit lnSpcReduction="10000"/>
          </a:bodyPr>
          <a:lstStyle/>
          <a:p>
            <a:r>
              <a:rPr lang="en-US" dirty="0"/>
              <a:t>Audio buttons</a:t>
            </a:r>
          </a:p>
          <a:p>
            <a:pPr lvl="1"/>
            <a:r>
              <a:rPr lang="en-US" dirty="0"/>
              <a:t>Repeats instructions</a:t>
            </a:r>
          </a:p>
          <a:p>
            <a:pPr lvl="1"/>
            <a:r>
              <a:rPr lang="en-US" dirty="0"/>
              <a:t>Read the story</a:t>
            </a:r>
          </a:p>
          <a:p>
            <a:r>
              <a:rPr lang="en-US" dirty="0"/>
              <a:t>Help buttons</a:t>
            </a:r>
          </a:p>
          <a:p>
            <a:r>
              <a:rPr lang="en-US" dirty="0"/>
              <a:t>Errors: audio and visual clues to try again</a:t>
            </a:r>
          </a:p>
          <a:p>
            <a:r>
              <a:rPr lang="en-US" dirty="0"/>
              <a:t>Different levels (some activities) to support differentiation and gradually develop a skill</a:t>
            </a:r>
          </a:p>
          <a:p>
            <a:endParaRPr lang="en-US" dirty="0"/>
          </a:p>
          <a:p>
            <a:endParaRPr lang="en-US" dirty="0"/>
          </a:p>
        </p:txBody>
      </p:sp>
      <p:sp>
        <p:nvSpPr>
          <p:cNvPr id="6" name="Text Placeholder 5">
            <a:extLst>
              <a:ext uri="{FF2B5EF4-FFF2-40B4-BE49-F238E27FC236}">
                <a16:creationId xmlns:a16="http://schemas.microsoft.com/office/drawing/2014/main" id="{A942B885-B27C-9210-9E48-8B45AB1E782B}"/>
              </a:ext>
            </a:extLst>
          </p:cNvPr>
          <p:cNvSpPr>
            <a:spLocks noGrp="1"/>
          </p:cNvSpPr>
          <p:nvPr>
            <p:ph type="body" sz="quarter" idx="3"/>
          </p:nvPr>
        </p:nvSpPr>
        <p:spPr/>
        <p:txBody>
          <a:bodyPr/>
          <a:lstStyle/>
          <a:p>
            <a:r>
              <a:rPr lang="en-US" dirty="0"/>
              <a:t>ABRA displays correct spelling after two erroneous attempts</a:t>
            </a:r>
          </a:p>
        </p:txBody>
      </p:sp>
      <p:pic>
        <p:nvPicPr>
          <p:cNvPr id="11" name="Content Placeholder 10" descr="Spelling Words Error: An example of the support provided for errors. If the child cannot self-correct after an audio-only prompt, ABRA shows the correct spelling for them to copy. On the right side of the screen is a list of previous words the user attempted with green font indicating correct attempts, and black fonts indicating they made an error but corrected it and moved on">
            <a:extLst>
              <a:ext uri="{FF2B5EF4-FFF2-40B4-BE49-F238E27FC236}">
                <a16:creationId xmlns:a16="http://schemas.microsoft.com/office/drawing/2014/main" id="{061083E7-23A3-893A-751E-5C875DF6D476}"/>
              </a:ext>
            </a:extLst>
          </p:cNvPr>
          <p:cNvPicPr>
            <a:picLocks noGrp="1" noChangeAspect="1"/>
          </p:cNvPicPr>
          <p:nvPr>
            <p:ph sz="quarter" idx="4"/>
          </p:nvPr>
        </p:nvPicPr>
        <p:blipFill>
          <a:blip r:embed="rId3"/>
          <a:stretch>
            <a:fillRect/>
          </a:stretch>
        </p:blipFill>
        <p:spPr>
          <a:xfrm>
            <a:off x="6309432" y="2505075"/>
            <a:ext cx="4908723" cy="3684588"/>
          </a:xfrm>
          <a:ln w="38100">
            <a:solidFill>
              <a:schemeClr val="tx1"/>
            </a:solidFill>
          </a:ln>
        </p:spPr>
      </p:pic>
      <p:pic>
        <p:nvPicPr>
          <p:cNvPr id="12" name="Picture 11" descr="Help button">
            <a:extLst>
              <a:ext uri="{FF2B5EF4-FFF2-40B4-BE49-F238E27FC236}">
                <a16:creationId xmlns:a16="http://schemas.microsoft.com/office/drawing/2014/main" id="{3CAE5056-93C3-0588-302E-26C6EDC19219}"/>
              </a:ext>
            </a:extLst>
          </p:cNvPr>
          <p:cNvPicPr>
            <a:picLocks noChangeAspect="1"/>
          </p:cNvPicPr>
          <p:nvPr/>
        </p:nvPicPr>
        <p:blipFill>
          <a:blip r:embed="rId4"/>
          <a:stretch>
            <a:fillRect/>
          </a:stretch>
        </p:blipFill>
        <p:spPr>
          <a:xfrm>
            <a:off x="2995601" y="3562539"/>
            <a:ext cx="662000" cy="662000"/>
          </a:xfrm>
          <a:prstGeom prst="rect">
            <a:avLst/>
          </a:prstGeom>
        </p:spPr>
      </p:pic>
      <p:pic>
        <p:nvPicPr>
          <p:cNvPr id="13" name="Picture 12" descr="Audio button">
            <a:extLst>
              <a:ext uri="{FF2B5EF4-FFF2-40B4-BE49-F238E27FC236}">
                <a16:creationId xmlns:a16="http://schemas.microsoft.com/office/drawing/2014/main" id="{C98A6E0A-A355-FB29-C195-E69D132C0C05}"/>
              </a:ext>
            </a:extLst>
          </p:cNvPr>
          <p:cNvPicPr>
            <a:picLocks noChangeAspect="1"/>
          </p:cNvPicPr>
          <p:nvPr/>
        </p:nvPicPr>
        <p:blipFill>
          <a:blip r:embed="rId5"/>
          <a:stretch>
            <a:fillRect/>
          </a:stretch>
        </p:blipFill>
        <p:spPr>
          <a:xfrm>
            <a:off x="3326601" y="2312473"/>
            <a:ext cx="721334" cy="721334"/>
          </a:xfrm>
          <a:prstGeom prst="rect">
            <a:avLst/>
          </a:prstGeom>
        </p:spPr>
      </p:pic>
    </p:spTree>
    <p:extLst>
      <p:ext uri="{BB962C8B-B14F-4D97-AF65-F5344CB8AC3E}">
        <p14:creationId xmlns:p14="http://schemas.microsoft.com/office/powerpoint/2010/main" val="3674253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A5246-DB43-00C8-C0AF-273E8854EA37}"/>
              </a:ext>
            </a:extLst>
          </p:cNvPr>
          <p:cNvSpPr>
            <a:spLocks noGrp="1"/>
          </p:cNvSpPr>
          <p:nvPr>
            <p:ph type="title"/>
          </p:nvPr>
        </p:nvSpPr>
        <p:spPr/>
        <p:txBody>
          <a:bodyPr/>
          <a:lstStyle/>
          <a:p>
            <a:r>
              <a:rPr lang="en-US" dirty="0"/>
              <a:t>Overview of ABRA</a:t>
            </a:r>
          </a:p>
        </p:txBody>
      </p:sp>
      <p:sp>
        <p:nvSpPr>
          <p:cNvPr id="3" name="Content Placeholder 2">
            <a:extLst>
              <a:ext uri="{FF2B5EF4-FFF2-40B4-BE49-F238E27FC236}">
                <a16:creationId xmlns:a16="http://schemas.microsoft.com/office/drawing/2014/main" id="{15ABF0BA-B875-C31B-7790-86B4641A5570}"/>
              </a:ext>
            </a:extLst>
          </p:cNvPr>
          <p:cNvSpPr>
            <a:spLocks noGrp="1"/>
          </p:cNvSpPr>
          <p:nvPr>
            <p:ph sz="half" idx="1"/>
          </p:nvPr>
        </p:nvSpPr>
        <p:spPr/>
        <p:txBody>
          <a:bodyPr>
            <a:normAutofit fontScale="92500" lnSpcReduction="10000"/>
          </a:bodyPr>
          <a:lstStyle/>
          <a:p>
            <a:r>
              <a:rPr lang="en-US" dirty="0"/>
              <a:t>Audio buttons in the ABRA stories can read the page to the child</a:t>
            </a:r>
          </a:p>
          <a:p>
            <a:pPr lvl="1"/>
            <a:r>
              <a:rPr lang="en-US" dirty="0"/>
              <a:t>Audio-assisted reading</a:t>
            </a:r>
          </a:p>
          <a:p>
            <a:pPr lvl="1"/>
            <a:r>
              <a:rPr lang="en-US" dirty="0"/>
              <a:t>Echo reading</a:t>
            </a:r>
          </a:p>
          <a:p>
            <a:r>
              <a:rPr lang="en-US" dirty="0"/>
              <a:t>Clicking on a word launches the built-in decoding support. The word is segmented, and audio for each phoneme is released while visually highlighted. Then the letters get closer together and the process is repeated to help the child blend the word.</a:t>
            </a:r>
          </a:p>
        </p:txBody>
      </p:sp>
      <p:pic>
        <p:nvPicPr>
          <p:cNvPr id="6" name="Content Placeholder 5" descr="An example of the decoding help ABRA provides. The user has clicked on the word from the story. The software has segmented the word and highlights the letters as audio of the sounds are released, then it brings the letters closer and repeats process as it blends the word.">
            <a:extLst>
              <a:ext uri="{FF2B5EF4-FFF2-40B4-BE49-F238E27FC236}">
                <a16:creationId xmlns:a16="http://schemas.microsoft.com/office/drawing/2014/main" id="{762BF82A-F1BA-BBDB-E0FE-F83111B206B3}"/>
              </a:ext>
            </a:extLst>
          </p:cNvPr>
          <p:cNvPicPr>
            <a:picLocks noGrp="1" noChangeAspect="1"/>
          </p:cNvPicPr>
          <p:nvPr>
            <p:ph sz="half" idx="2"/>
          </p:nvPr>
        </p:nvPicPr>
        <p:blipFill>
          <a:blip r:embed="rId3"/>
          <a:stretch>
            <a:fillRect/>
          </a:stretch>
        </p:blipFill>
        <p:spPr>
          <a:xfrm>
            <a:off x="6172200" y="2061400"/>
            <a:ext cx="5181600" cy="3879787"/>
          </a:xfrm>
          <a:ln w="38100">
            <a:solidFill>
              <a:schemeClr val="tx1"/>
            </a:solidFill>
          </a:ln>
        </p:spPr>
      </p:pic>
    </p:spTree>
    <p:extLst>
      <p:ext uri="{BB962C8B-B14F-4D97-AF65-F5344CB8AC3E}">
        <p14:creationId xmlns:p14="http://schemas.microsoft.com/office/powerpoint/2010/main" val="3419189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8A62C-BF12-2B74-CF15-8E47B8A11509}"/>
              </a:ext>
            </a:extLst>
          </p:cNvPr>
          <p:cNvSpPr>
            <a:spLocks noGrp="1"/>
          </p:cNvSpPr>
          <p:nvPr>
            <p:ph type="title"/>
          </p:nvPr>
        </p:nvSpPr>
        <p:spPr/>
        <p:txBody>
          <a:bodyPr/>
          <a:lstStyle/>
          <a:p>
            <a:r>
              <a:rPr lang="en-US" dirty="0">
                <a:highlight>
                  <a:srgbClr val="00FF00"/>
                </a:highlight>
              </a:rPr>
              <a:t>Relevant Resources</a:t>
            </a:r>
          </a:p>
        </p:txBody>
      </p:sp>
      <p:sp>
        <p:nvSpPr>
          <p:cNvPr id="3" name="Content Placeholder 2">
            <a:extLst>
              <a:ext uri="{FF2B5EF4-FFF2-40B4-BE49-F238E27FC236}">
                <a16:creationId xmlns:a16="http://schemas.microsoft.com/office/drawing/2014/main" id="{B1593B75-4817-F50D-8005-8127701490E4}"/>
              </a:ext>
            </a:extLst>
          </p:cNvPr>
          <p:cNvSpPr>
            <a:spLocks noGrp="1"/>
          </p:cNvSpPr>
          <p:nvPr>
            <p:ph idx="1"/>
          </p:nvPr>
        </p:nvSpPr>
        <p:spPr/>
        <p:txBody>
          <a:bodyPr/>
          <a:lstStyle/>
          <a:p>
            <a:r>
              <a:rPr lang="en-US" dirty="0">
                <a:highlight>
                  <a:srgbClr val="FFFF00"/>
                </a:highlight>
              </a:rPr>
              <a:t>Insert, if relevant, specific resources that would be of interest for participants in your cohort. For example, if there’s an alignment guide for ABRA/READS and the local curriculum, now would be a good time to introduce it, pass out hardcopies or let them know how to access it online. </a:t>
            </a:r>
          </a:p>
          <a:p>
            <a:r>
              <a:rPr lang="en-US" dirty="0">
                <a:highlight>
                  <a:srgbClr val="FFFF00"/>
                </a:highlight>
              </a:rPr>
              <a:t>Use the resources to express that ABRA/READS supports what they already do rather than being an add-on or extra burden. </a:t>
            </a:r>
          </a:p>
          <a:p>
            <a:r>
              <a:rPr lang="en-US" dirty="0">
                <a:highlight>
                  <a:srgbClr val="FFFF00"/>
                </a:highlight>
              </a:rPr>
              <a:t>Other possible resources could be: job aids or lesson plans created specifically for this population, etc. </a:t>
            </a:r>
          </a:p>
        </p:txBody>
      </p:sp>
    </p:spTree>
    <p:extLst>
      <p:ext uri="{BB962C8B-B14F-4D97-AF65-F5344CB8AC3E}">
        <p14:creationId xmlns:p14="http://schemas.microsoft.com/office/powerpoint/2010/main" val="36696837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989CA-D87A-4253-C672-95C595EAD821}"/>
              </a:ext>
            </a:extLst>
          </p:cNvPr>
          <p:cNvSpPr>
            <a:spLocks noGrp="1"/>
          </p:cNvSpPr>
          <p:nvPr>
            <p:ph type="title"/>
          </p:nvPr>
        </p:nvSpPr>
        <p:spPr/>
        <p:txBody>
          <a:bodyPr/>
          <a:lstStyle/>
          <a:p>
            <a:r>
              <a:rPr lang="en-CA" noProof="0" dirty="0"/>
              <a:t>Break</a:t>
            </a:r>
          </a:p>
        </p:txBody>
      </p:sp>
      <p:pic>
        <p:nvPicPr>
          <p:cNvPr id="4" name="Content Placeholder 3" title="Illustration of a teacup">
            <a:extLst>
              <a:ext uri="{FF2B5EF4-FFF2-40B4-BE49-F238E27FC236}">
                <a16:creationId xmlns:a16="http://schemas.microsoft.com/office/drawing/2014/main" id="{498C8E74-5B97-3886-69AC-3D64C1DC890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705100" y="3995760"/>
            <a:ext cx="3096000" cy="1548000"/>
          </a:xfrm>
          <a:prstGeom prst="rect">
            <a:avLst/>
          </a:prstGeom>
        </p:spPr>
      </p:pic>
      <p:pic>
        <p:nvPicPr>
          <p:cNvPr id="5" name="Picture 4" descr="Illustration of a two hands holding a mug with liquid in it and steam rising from it">
            <a:extLst>
              <a:ext uri="{FF2B5EF4-FFF2-40B4-BE49-F238E27FC236}">
                <a16:creationId xmlns:a16="http://schemas.microsoft.com/office/drawing/2014/main" id="{564AD021-21A7-2B34-D26E-AA7E6F80D1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2412" y="1813560"/>
            <a:ext cx="2880000" cy="2880000"/>
          </a:xfrm>
          <a:prstGeom prst="rect">
            <a:avLst/>
          </a:prstGeom>
        </p:spPr>
      </p:pic>
    </p:spTree>
    <p:extLst>
      <p:ext uri="{BB962C8B-B14F-4D97-AF65-F5344CB8AC3E}">
        <p14:creationId xmlns:p14="http://schemas.microsoft.com/office/powerpoint/2010/main" val="715067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6A785-7744-8869-D1B2-A5BBEB6B0705}"/>
              </a:ext>
            </a:extLst>
          </p:cNvPr>
          <p:cNvSpPr>
            <a:spLocks noGrp="1"/>
          </p:cNvSpPr>
          <p:nvPr>
            <p:ph type="title"/>
          </p:nvPr>
        </p:nvSpPr>
        <p:spPr/>
        <p:txBody>
          <a:bodyPr/>
          <a:lstStyle/>
          <a:p>
            <a:r>
              <a:rPr lang="en-US" dirty="0"/>
              <a:t>Warm-up Activity</a:t>
            </a:r>
          </a:p>
        </p:txBody>
      </p:sp>
      <p:pic>
        <p:nvPicPr>
          <p:cNvPr id="8" name="Content Placeholder 7" descr="A screenshot of a game&#10;&#10;AI-generated content may be incorrect.">
            <a:extLst>
              <a:ext uri="{FF2B5EF4-FFF2-40B4-BE49-F238E27FC236}">
                <a16:creationId xmlns:a16="http://schemas.microsoft.com/office/drawing/2014/main" id="{3C9231D3-2FFD-3590-504D-250DB9F2B479}"/>
              </a:ext>
            </a:extLst>
          </p:cNvPr>
          <p:cNvPicPr>
            <a:picLocks noGrp="1" noChangeAspect="1"/>
          </p:cNvPicPr>
          <p:nvPr>
            <p:ph sz="half" idx="1"/>
          </p:nvPr>
        </p:nvPicPr>
        <p:blipFill>
          <a:blip r:embed="rId3"/>
          <a:stretch>
            <a:fillRect/>
          </a:stretch>
        </p:blipFill>
        <p:spPr>
          <a:xfrm>
            <a:off x="838200" y="1988024"/>
            <a:ext cx="5181600" cy="3883664"/>
          </a:xfrm>
          <a:ln>
            <a:solidFill>
              <a:schemeClr val="bg1">
                <a:lumMod val="50000"/>
              </a:schemeClr>
            </a:solidFill>
          </a:ln>
        </p:spPr>
      </p:pic>
      <p:pic>
        <p:nvPicPr>
          <p:cNvPr id="10" name="Content Placeholder 9" descr="A screenshot of a computer game&#10;&#10;AI-generated content may be incorrect.">
            <a:extLst>
              <a:ext uri="{FF2B5EF4-FFF2-40B4-BE49-F238E27FC236}">
                <a16:creationId xmlns:a16="http://schemas.microsoft.com/office/drawing/2014/main" id="{16D0DDC3-B154-169E-C0D8-7B33AB93DA7F}"/>
              </a:ext>
            </a:extLst>
          </p:cNvPr>
          <p:cNvPicPr>
            <a:picLocks noGrp="1" noChangeAspect="1"/>
          </p:cNvPicPr>
          <p:nvPr>
            <p:ph sz="half" idx="2"/>
          </p:nvPr>
        </p:nvPicPr>
        <p:blipFill>
          <a:blip r:embed="rId4"/>
          <a:stretch>
            <a:fillRect/>
          </a:stretch>
        </p:blipFill>
        <p:spPr>
          <a:xfrm>
            <a:off x="6172200" y="1991817"/>
            <a:ext cx="5181600" cy="3876079"/>
          </a:xfrm>
          <a:ln>
            <a:solidFill>
              <a:schemeClr val="bg1">
                <a:lumMod val="50000"/>
              </a:schemeClr>
            </a:solidFill>
          </a:ln>
        </p:spPr>
      </p:pic>
    </p:spTree>
    <p:extLst>
      <p:ext uri="{BB962C8B-B14F-4D97-AF65-F5344CB8AC3E}">
        <p14:creationId xmlns:p14="http://schemas.microsoft.com/office/powerpoint/2010/main" val="3467102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895BAC-5FDB-A569-8F65-8434B3E2F189}"/>
              </a:ext>
            </a:extLst>
          </p:cNvPr>
          <p:cNvSpPr>
            <a:spLocks noGrp="1"/>
          </p:cNvSpPr>
          <p:nvPr>
            <p:ph type="title"/>
          </p:nvPr>
        </p:nvSpPr>
        <p:spPr/>
        <p:txBody>
          <a:bodyPr/>
          <a:lstStyle/>
          <a:p>
            <a:r>
              <a:rPr lang="en-US" dirty="0"/>
              <a:t>Alphabetics</a:t>
            </a:r>
          </a:p>
        </p:txBody>
      </p:sp>
      <p:sp>
        <p:nvSpPr>
          <p:cNvPr id="4" name="Content Placeholder 3">
            <a:extLst>
              <a:ext uri="{FF2B5EF4-FFF2-40B4-BE49-F238E27FC236}">
                <a16:creationId xmlns:a16="http://schemas.microsoft.com/office/drawing/2014/main" id="{96759D41-6435-68AC-84AE-7B7231EEF291}"/>
              </a:ext>
            </a:extLst>
          </p:cNvPr>
          <p:cNvSpPr>
            <a:spLocks noGrp="1"/>
          </p:cNvSpPr>
          <p:nvPr>
            <p:ph sz="half" idx="2"/>
          </p:nvPr>
        </p:nvSpPr>
        <p:spPr>
          <a:xfrm>
            <a:off x="4162957" y="1825625"/>
            <a:ext cx="7190843" cy="4351338"/>
          </a:xfrm>
        </p:spPr>
        <p:txBody>
          <a:bodyPr>
            <a:normAutofit/>
          </a:bodyPr>
          <a:lstStyle/>
          <a:p>
            <a:pPr marL="0" indent="0">
              <a:buNone/>
            </a:pPr>
            <a:r>
              <a:rPr lang="en-CA" dirty="0"/>
              <a:t>Alphabetics is the ability to associate sounds with letters and use these sounds to create words. Research suggests children who do not have a solid foundation in these alphabetic principles are less skilled readers as they progress through school. Children need multiple opportunities, with a variety of phonetic and writing activities, to practice in order to build their fluency and comprehension skills. </a:t>
            </a:r>
            <a:endParaRPr lang="en-US" dirty="0"/>
          </a:p>
        </p:txBody>
      </p:sp>
      <p:pic>
        <p:nvPicPr>
          <p:cNvPr id="1026" name="Picture 2">
            <a:extLst>
              <a:ext uri="{FF2B5EF4-FFF2-40B4-BE49-F238E27FC236}">
                <a16:creationId xmlns:a16="http://schemas.microsoft.com/office/drawing/2014/main" id="{50B34C47-33A9-7C78-905D-FB1F5E387C86}"/>
              </a:ext>
              <a:ext uri="{C183D7F6-B498-43B3-948B-1728B52AA6E4}">
                <adec:decorative xmlns:adec="http://schemas.microsoft.com/office/drawing/2017/decorative" val="1"/>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704198" y="1825625"/>
            <a:ext cx="3458759" cy="3261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7089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2DD0F-5159-2EE8-EFD8-F674E260989C}"/>
              </a:ext>
            </a:extLst>
          </p:cNvPr>
          <p:cNvSpPr>
            <a:spLocks noGrp="1"/>
          </p:cNvSpPr>
          <p:nvPr>
            <p:ph type="title"/>
          </p:nvPr>
        </p:nvSpPr>
        <p:spPr/>
        <p:txBody>
          <a:bodyPr/>
          <a:lstStyle/>
          <a:p>
            <a:r>
              <a:rPr lang="en-US" dirty="0"/>
              <a:t>Alphabetics</a:t>
            </a:r>
          </a:p>
        </p:txBody>
      </p:sp>
      <p:sp>
        <p:nvSpPr>
          <p:cNvPr id="3" name="Text Placeholder 2">
            <a:extLst>
              <a:ext uri="{FF2B5EF4-FFF2-40B4-BE49-F238E27FC236}">
                <a16:creationId xmlns:a16="http://schemas.microsoft.com/office/drawing/2014/main" id="{AB9C5C2B-E125-FED2-481C-1D80DB38A651}"/>
              </a:ext>
            </a:extLst>
          </p:cNvPr>
          <p:cNvSpPr>
            <a:spLocks noGrp="1"/>
          </p:cNvSpPr>
          <p:nvPr>
            <p:ph type="body" idx="1"/>
          </p:nvPr>
        </p:nvSpPr>
        <p:spPr>
          <a:xfrm>
            <a:off x="839788" y="1681163"/>
            <a:ext cx="10512424" cy="411956"/>
          </a:xfrm>
        </p:spPr>
        <p:txBody>
          <a:bodyPr>
            <a:normAutofit lnSpcReduction="10000"/>
          </a:bodyPr>
          <a:lstStyle/>
          <a:p>
            <a:pPr algn="ctr"/>
            <a:r>
              <a:rPr lang="en-US" sz="2400" b="0" dirty="0">
                <a:solidFill>
                  <a:schemeClr val="tx1"/>
                </a:solidFill>
              </a:rPr>
              <a:t>The 17 </a:t>
            </a:r>
            <a:r>
              <a:rPr lang="en-US" sz="2400" b="0" dirty="0"/>
              <a:t>Alphabetics</a:t>
            </a:r>
            <a:r>
              <a:rPr lang="en-US" sz="2400" b="0" dirty="0">
                <a:solidFill>
                  <a:schemeClr val="tx1"/>
                </a:solidFill>
              </a:rPr>
              <a:t> activities can be split into </a:t>
            </a:r>
            <a:r>
              <a:rPr lang="en-US" sz="2400" b="0" dirty="0"/>
              <a:t>3 sub-skill areas</a:t>
            </a:r>
            <a:endParaRPr lang="en-US" b="0" dirty="0"/>
          </a:p>
        </p:txBody>
      </p:sp>
      <p:graphicFrame>
        <p:nvGraphicFramePr>
          <p:cNvPr id="7" name="Table 6">
            <a:extLst>
              <a:ext uri="{FF2B5EF4-FFF2-40B4-BE49-F238E27FC236}">
                <a16:creationId xmlns:a16="http://schemas.microsoft.com/office/drawing/2014/main" id="{85057EB1-80FE-6409-E5BC-DB93EBA05D5B}"/>
              </a:ext>
            </a:extLst>
          </p:cNvPr>
          <p:cNvGraphicFramePr>
            <a:graphicFrameLocks noGrp="1"/>
          </p:cNvGraphicFramePr>
          <p:nvPr/>
        </p:nvGraphicFramePr>
        <p:xfrm>
          <a:off x="542700" y="2093119"/>
          <a:ext cx="11106600" cy="3822425"/>
        </p:xfrm>
        <a:graphic>
          <a:graphicData uri="http://schemas.openxmlformats.org/drawingml/2006/table">
            <a:tbl>
              <a:tblPr firstRow="1" bandRow="1">
                <a:tableStyleId>{5C22544A-7EE6-4342-B048-85BDC9FD1C3A}</a:tableStyleId>
              </a:tblPr>
              <a:tblGrid>
                <a:gridCol w="3702200">
                  <a:extLst>
                    <a:ext uri="{9D8B030D-6E8A-4147-A177-3AD203B41FA5}">
                      <a16:colId xmlns:a16="http://schemas.microsoft.com/office/drawing/2014/main" val="3839557399"/>
                    </a:ext>
                  </a:extLst>
                </a:gridCol>
                <a:gridCol w="3702200">
                  <a:extLst>
                    <a:ext uri="{9D8B030D-6E8A-4147-A177-3AD203B41FA5}">
                      <a16:colId xmlns:a16="http://schemas.microsoft.com/office/drawing/2014/main" val="1990555986"/>
                    </a:ext>
                  </a:extLst>
                </a:gridCol>
                <a:gridCol w="3702200">
                  <a:extLst>
                    <a:ext uri="{9D8B030D-6E8A-4147-A177-3AD203B41FA5}">
                      <a16:colId xmlns:a16="http://schemas.microsoft.com/office/drawing/2014/main" val="1667008835"/>
                    </a:ext>
                  </a:extLst>
                </a:gridCol>
              </a:tblGrid>
              <a:tr h="313037">
                <a:tc>
                  <a:txBody>
                    <a:bodyPr/>
                    <a:lstStyle/>
                    <a:p>
                      <a:pPr algn="ctr"/>
                      <a:r>
                        <a:rPr lang="en-US" sz="1200" dirty="0"/>
                        <a:t>Pre-Alphabetic</a:t>
                      </a:r>
                    </a:p>
                  </a:txBody>
                  <a:tcPr>
                    <a:solidFill>
                      <a:schemeClr val="tx2"/>
                    </a:solidFill>
                  </a:tcPr>
                </a:tc>
                <a:tc>
                  <a:txBody>
                    <a:bodyPr/>
                    <a:lstStyle/>
                    <a:p>
                      <a:pPr algn="ctr"/>
                      <a:r>
                        <a:rPr lang="en-US" sz="1200" dirty="0"/>
                        <a:t>Phonological Awareness</a:t>
                      </a:r>
                    </a:p>
                  </a:txBody>
                  <a:tcPr>
                    <a:solidFill>
                      <a:schemeClr val="tx2"/>
                    </a:solidFill>
                  </a:tcPr>
                </a:tc>
                <a:tc>
                  <a:txBody>
                    <a:bodyPr/>
                    <a:lstStyle/>
                    <a:p>
                      <a:pPr algn="ctr"/>
                      <a:r>
                        <a:rPr lang="en-US" sz="1200" dirty="0"/>
                        <a:t>Phonics</a:t>
                      </a:r>
                    </a:p>
                  </a:txBody>
                  <a:tcPr>
                    <a:solidFill>
                      <a:schemeClr val="tx2"/>
                    </a:solidFill>
                  </a:tcPr>
                </a:tc>
                <a:extLst>
                  <a:ext uri="{0D108BD9-81ED-4DB2-BD59-A6C34878D82A}">
                    <a16:rowId xmlns:a16="http://schemas.microsoft.com/office/drawing/2014/main" val="176017868"/>
                  </a:ext>
                </a:extLst>
              </a:tr>
              <a:tr h="583536">
                <a:tc>
                  <a:txBody>
                    <a:bodyPr/>
                    <a:lstStyle/>
                    <a:p>
                      <a:pPr algn="ctr">
                        <a:lnSpc>
                          <a:spcPct val="100000"/>
                        </a:lnSpc>
                      </a:pPr>
                      <a:r>
                        <a:rPr lang="en-US" sz="1200" b="0" i="1" dirty="0"/>
                        <a:t>Letter names and letter sounds.</a:t>
                      </a:r>
                    </a:p>
                  </a:txBody>
                  <a:tcPr anchor="ctr">
                    <a:solidFill>
                      <a:schemeClr val="tx2">
                        <a:lumMod val="40000"/>
                        <a:lumOff val="60000"/>
                      </a:schemeClr>
                    </a:solidFill>
                  </a:tcPr>
                </a:tc>
                <a:tc>
                  <a:txBody>
                    <a:bodyPr/>
                    <a:lstStyle/>
                    <a:p>
                      <a:pPr algn="ctr"/>
                      <a:r>
                        <a:rPr lang="en-US" sz="1200" b="0" i="1" dirty="0"/>
                        <a:t>Also includes Phonemic Awareness and deals with manipulating sounds in spoken language.</a:t>
                      </a:r>
                    </a:p>
                  </a:txBody>
                  <a:tcPr anchor="ctr">
                    <a:solidFill>
                      <a:schemeClr val="tx2">
                        <a:lumMod val="40000"/>
                        <a:lumOff val="60000"/>
                      </a:schemeClr>
                    </a:solidFill>
                  </a:tcPr>
                </a:tc>
                <a:tc>
                  <a:txBody>
                    <a:bodyPr/>
                    <a:lstStyle/>
                    <a:p>
                      <a:pPr algn="ctr"/>
                      <a:r>
                        <a:rPr lang="en-US" sz="1200" b="0" i="1" dirty="0"/>
                        <a:t>Connections between spoken words and written language.</a:t>
                      </a:r>
                    </a:p>
                  </a:txBody>
                  <a:tcPr anchor="ctr">
                    <a:solidFill>
                      <a:schemeClr val="tx2">
                        <a:lumMod val="40000"/>
                        <a:lumOff val="60000"/>
                      </a:schemeClr>
                    </a:solidFill>
                  </a:tcPr>
                </a:tc>
                <a:extLst>
                  <a:ext uri="{0D108BD9-81ED-4DB2-BD59-A6C34878D82A}">
                    <a16:rowId xmlns:a16="http://schemas.microsoft.com/office/drawing/2014/main" val="3790039390"/>
                  </a:ext>
                </a:extLst>
              </a:tr>
              <a:tr h="2925852">
                <a:tc>
                  <a:txBody>
                    <a:bodyPr/>
                    <a:lstStyle/>
                    <a:p>
                      <a:pPr>
                        <a:lnSpc>
                          <a:spcPct val="200000"/>
                        </a:lnSpc>
                      </a:pPr>
                      <a:r>
                        <a:rPr lang="en-US" sz="1400" b="1" dirty="0"/>
                        <a:t>Alphabet Song </a:t>
                      </a:r>
                    </a:p>
                    <a:p>
                      <a:pPr>
                        <a:lnSpc>
                          <a:spcPct val="200000"/>
                        </a:lnSpc>
                      </a:pPr>
                      <a:r>
                        <a:rPr lang="en-US" sz="1400" b="1" dirty="0"/>
                        <a:t>Animated Alphabet </a:t>
                      </a:r>
                    </a:p>
                    <a:p>
                      <a:pPr>
                        <a:lnSpc>
                          <a:spcPct val="200000"/>
                        </a:lnSpc>
                      </a:pPr>
                      <a:r>
                        <a:rPr lang="en-US" sz="1400" b="1" dirty="0"/>
                        <a:t>Letter Bingo </a:t>
                      </a:r>
                    </a:p>
                    <a:p>
                      <a:pPr>
                        <a:lnSpc>
                          <a:spcPct val="200000"/>
                        </a:lnSpc>
                      </a:pPr>
                      <a:r>
                        <a:rPr lang="en-US" sz="1400" b="1" dirty="0"/>
                        <a:t>Letter Sound Search </a:t>
                      </a:r>
                    </a:p>
                    <a:p>
                      <a:pPr>
                        <a:lnSpc>
                          <a:spcPct val="200000"/>
                        </a:lnSpc>
                      </a:pPr>
                      <a:r>
                        <a:rPr lang="en-US" sz="1400" b="1" dirty="0"/>
                        <a:t>Matching Sounds</a:t>
                      </a:r>
                    </a:p>
                  </a:txBody>
                  <a:tcPr>
                    <a:solidFill>
                      <a:schemeClr val="tx2">
                        <a:lumMod val="20000"/>
                        <a:lumOff val="80000"/>
                      </a:schemeClr>
                    </a:solidFill>
                  </a:tcPr>
                </a:tc>
                <a:tc>
                  <a:txBody>
                    <a:bodyPr/>
                    <a:lstStyle/>
                    <a:p>
                      <a:pPr>
                        <a:lnSpc>
                          <a:spcPct val="200000"/>
                        </a:lnSpc>
                      </a:pPr>
                      <a:r>
                        <a:rPr lang="en-US" sz="1400" b="1" dirty="0"/>
                        <a:t>Auditory Blending</a:t>
                      </a:r>
                    </a:p>
                    <a:p>
                      <a:pPr>
                        <a:lnSpc>
                          <a:spcPct val="200000"/>
                        </a:lnSpc>
                      </a:pPr>
                      <a:r>
                        <a:rPr lang="en-US" sz="1400" b="1" dirty="0"/>
                        <a:t>Auditory Segmenting </a:t>
                      </a:r>
                    </a:p>
                    <a:p>
                      <a:pPr>
                        <a:lnSpc>
                          <a:spcPct val="200000"/>
                        </a:lnSpc>
                      </a:pPr>
                      <a:r>
                        <a:rPr lang="en-US" sz="1400" b="1" dirty="0"/>
                        <a:t>Blending Train</a:t>
                      </a:r>
                    </a:p>
                    <a:p>
                      <a:pPr>
                        <a:lnSpc>
                          <a:spcPct val="200000"/>
                        </a:lnSpc>
                      </a:pPr>
                      <a:r>
                        <a:rPr lang="en-US" sz="1400" b="1" dirty="0"/>
                        <a:t>Rhyme Matching</a:t>
                      </a:r>
                    </a:p>
                    <a:p>
                      <a:pPr>
                        <a:lnSpc>
                          <a:spcPct val="200000"/>
                        </a:lnSpc>
                      </a:pPr>
                      <a:r>
                        <a:rPr lang="en-US" sz="1400" b="1" dirty="0"/>
                        <a:t>Same Phoneme </a:t>
                      </a:r>
                    </a:p>
                    <a:p>
                      <a:pPr>
                        <a:lnSpc>
                          <a:spcPct val="200000"/>
                        </a:lnSpc>
                      </a:pPr>
                      <a:r>
                        <a:rPr lang="en-US" sz="1400" b="1" dirty="0"/>
                        <a:t>Syllable Counting </a:t>
                      </a:r>
                    </a:p>
                  </a:txBody>
                  <a:tcPr>
                    <a:solidFill>
                      <a:schemeClr val="tx2">
                        <a:lumMod val="20000"/>
                        <a:lumOff val="80000"/>
                      </a:schemeClr>
                    </a:solidFill>
                  </a:tcPr>
                </a:tc>
                <a:tc>
                  <a:txBody>
                    <a:bodyPr/>
                    <a:lstStyle/>
                    <a:p>
                      <a:pPr>
                        <a:lnSpc>
                          <a:spcPct val="200000"/>
                        </a:lnSpc>
                      </a:pPr>
                      <a:r>
                        <a:rPr lang="en-US" sz="1400" b="1" dirty="0"/>
                        <a:t>Basic Decoding </a:t>
                      </a:r>
                    </a:p>
                    <a:p>
                      <a:pPr>
                        <a:lnSpc>
                          <a:spcPct val="200000"/>
                        </a:lnSpc>
                      </a:pPr>
                      <a:r>
                        <a:rPr lang="en-US" sz="1400" b="1" dirty="0"/>
                        <a:t>Same Word</a:t>
                      </a:r>
                    </a:p>
                    <a:p>
                      <a:pPr>
                        <a:lnSpc>
                          <a:spcPct val="200000"/>
                        </a:lnSpc>
                      </a:pPr>
                      <a:r>
                        <a:rPr lang="en-US" sz="1400" b="1" dirty="0"/>
                        <a:t>Word Changing </a:t>
                      </a:r>
                    </a:p>
                    <a:p>
                      <a:pPr>
                        <a:lnSpc>
                          <a:spcPct val="200000"/>
                        </a:lnSpc>
                      </a:pPr>
                      <a:r>
                        <a:rPr lang="en-US" sz="1400" b="1" dirty="0"/>
                        <a:t>Word Counting </a:t>
                      </a:r>
                    </a:p>
                    <a:p>
                      <a:pPr>
                        <a:lnSpc>
                          <a:spcPct val="200000"/>
                        </a:lnSpc>
                      </a:pPr>
                      <a:r>
                        <a:rPr lang="en-US" sz="1400" b="1" dirty="0"/>
                        <a:t>Word Families </a:t>
                      </a:r>
                    </a:p>
                    <a:p>
                      <a:pPr>
                        <a:lnSpc>
                          <a:spcPct val="200000"/>
                        </a:lnSpc>
                      </a:pPr>
                      <a:r>
                        <a:rPr lang="en-US" sz="1400" b="1" dirty="0"/>
                        <a:t>Word Matching </a:t>
                      </a:r>
                    </a:p>
                  </a:txBody>
                  <a:tcPr>
                    <a:solidFill>
                      <a:schemeClr val="tx2">
                        <a:lumMod val="20000"/>
                        <a:lumOff val="80000"/>
                      </a:schemeClr>
                    </a:solidFill>
                  </a:tcPr>
                </a:tc>
                <a:extLst>
                  <a:ext uri="{0D108BD9-81ED-4DB2-BD59-A6C34878D82A}">
                    <a16:rowId xmlns:a16="http://schemas.microsoft.com/office/drawing/2014/main" val="143865147"/>
                  </a:ext>
                </a:extLst>
              </a:tr>
            </a:tbl>
          </a:graphicData>
        </a:graphic>
      </p:graphicFrame>
      <p:pic>
        <p:nvPicPr>
          <p:cNvPr id="8" name="Picture 3">
            <a:extLst>
              <a:ext uri="{FF2B5EF4-FFF2-40B4-BE49-F238E27FC236}">
                <a16:creationId xmlns:a16="http://schemas.microsoft.com/office/drawing/2014/main" id="{1E6DD0D4-583C-0FAC-B98B-442B4CE2D894}"/>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6312" y="3000559"/>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
            <a:extLst>
              <a:ext uri="{FF2B5EF4-FFF2-40B4-BE49-F238E27FC236}">
                <a16:creationId xmlns:a16="http://schemas.microsoft.com/office/drawing/2014/main" id="{1670DD49-024B-6FE1-AE9B-AB81A7633978}"/>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80532" y="3431098"/>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7">
            <a:extLst>
              <a:ext uri="{FF2B5EF4-FFF2-40B4-BE49-F238E27FC236}">
                <a16:creationId xmlns:a16="http://schemas.microsoft.com/office/drawing/2014/main" id="{5F3DBAF6-A6B8-6261-3E9E-FC273F3E4E68}"/>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60554" y="3822856"/>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7">
            <a:extLst>
              <a:ext uri="{FF2B5EF4-FFF2-40B4-BE49-F238E27FC236}">
                <a16:creationId xmlns:a16="http://schemas.microsoft.com/office/drawing/2014/main" id="{9F5DC2EE-EBF5-00C5-3DA6-AC3C415B8EC9}"/>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97040" y="4303157"/>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91CD5C45-6234-D2F4-B621-CC4754191BEF}"/>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30303" y="4714449"/>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a:extLst>
              <a:ext uri="{FF2B5EF4-FFF2-40B4-BE49-F238E27FC236}">
                <a16:creationId xmlns:a16="http://schemas.microsoft.com/office/drawing/2014/main" id="{46575031-0E43-C1E9-939B-6AD2FD4CBB5C}"/>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29590" y="4363447"/>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2E7F171F-B7A9-032D-E907-18AAC94305A3}"/>
              </a:ext>
              <a:ext uri="{C183D7F6-B498-43B3-948B-1728B52AA6E4}">
                <adec:decorative xmlns:adec="http://schemas.microsoft.com/office/drawing/2017/decorative" val="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658745" y="5161933"/>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a:extLst>
              <a:ext uri="{FF2B5EF4-FFF2-40B4-BE49-F238E27FC236}">
                <a16:creationId xmlns:a16="http://schemas.microsoft.com/office/drawing/2014/main" id="{B48EB2C7-5805-F323-451F-145DE7882522}"/>
              </a:ext>
              <a:ext uri="{C183D7F6-B498-43B3-948B-1728B52AA6E4}">
                <adec:decorative xmlns:adec="http://schemas.microsoft.com/office/drawing/2017/decorative" val="1"/>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12575" y="3908686"/>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a:extLst>
              <a:ext uri="{FF2B5EF4-FFF2-40B4-BE49-F238E27FC236}">
                <a16:creationId xmlns:a16="http://schemas.microsoft.com/office/drawing/2014/main" id="{381F539B-55B3-9E5E-2BC4-8546C1D99261}"/>
              </a:ext>
              <a:ext uri="{C183D7F6-B498-43B3-948B-1728B52AA6E4}">
                <adec:decorative xmlns:adec="http://schemas.microsoft.com/office/drawing/2017/decorative" val="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49751" y="3508559"/>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82E13DA3-DAB9-12E3-07CD-E0197DF6748F}"/>
              </a:ext>
              <a:ext uri="{C183D7F6-B498-43B3-948B-1728B52AA6E4}">
                <adec:decorative xmlns:adec="http://schemas.microsoft.com/office/drawing/2017/decorative" val="1"/>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719034" y="3072904"/>
            <a:ext cx="502920" cy="502920"/>
          </a:xfrm>
          <a:prstGeom prst="rect">
            <a:avLst/>
          </a:prstGeom>
        </p:spPr>
      </p:pic>
      <p:pic>
        <p:nvPicPr>
          <p:cNvPr id="18" name="Picture 10">
            <a:extLst>
              <a:ext uri="{FF2B5EF4-FFF2-40B4-BE49-F238E27FC236}">
                <a16:creationId xmlns:a16="http://schemas.microsoft.com/office/drawing/2014/main" id="{DA5C574A-8198-F6D3-32FE-0D240D4DFF09}"/>
              </a:ext>
              <a:ext uri="{C183D7F6-B498-43B3-948B-1728B52AA6E4}">
                <adec:decorative xmlns:adec="http://schemas.microsoft.com/office/drawing/2017/decorative" val="1"/>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633978" y="4800874"/>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3">
            <a:extLst>
              <a:ext uri="{FF2B5EF4-FFF2-40B4-BE49-F238E27FC236}">
                <a16:creationId xmlns:a16="http://schemas.microsoft.com/office/drawing/2014/main" id="{31931375-89EF-69F7-A77C-DCCE0B244334}"/>
              </a:ext>
              <a:ext uri="{C183D7F6-B498-43B3-948B-1728B52AA6E4}">
                <adec:decorative xmlns:adec="http://schemas.microsoft.com/office/drawing/2017/decorative" val="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110970" y="4359369"/>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6">
            <a:extLst>
              <a:ext uri="{FF2B5EF4-FFF2-40B4-BE49-F238E27FC236}">
                <a16:creationId xmlns:a16="http://schemas.microsoft.com/office/drawing/2014/main" id="{5975CF5C-F22D-D326-83B5-DA6F61818685}"/>
              </a:ext>
              <a:ext uri="{C183D7F6-B498-43B3-948B-1728B52AA6E4}">
                <adec:decorative xmlns:adec="http://schemas.microsoft.com/office/drawing/2017/decorative" val="1"/>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110970" y="5161933"/>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5">
            <a:extLst>
              <a:ext uri="{FF2B5EF4-FFF2-40B4-BE49-F238E27FC236}">
                <a16:creationId xmlns:a16="http://schemas.microsoft.com/office/drawing/2014/main" id="{BBE03C02-F568-BC1D-D2DA-1D526635F086}"/>
              </a:ext>
              <a:ext uri="{C183D7F6-B498-43B3-948B-1728B52AA6E4}">
                <adec:decorative xmlns:adec="http://schemas.microsoft.com/office/drawing/2017/decorative" val="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124153" y="4764416"/>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4">
            <a:extLst>
              <a:ext uri="{FF2B5EF4-FFF2-40B4-BE49-F238E27FC236}">
                <a16:creationId xmlns:a16="http://schemas.microsoft.com/office/drawing/2014/main" id="{5C32C6A6-4D74-D637-648D-A69D9B43EBB3}"/>
              </a:ext>
              <a:ext uri="{C183D7F6-B498-43B3-948B-1728B52AA6E4}">
                <adec:decorative xmlns:adec="http://schemas.microsoft.com/office/drawing/2017/decorative" val="1"/>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137335" y="3971487"/>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5">
            <a:extLst>
              <a:ext uri="{FF2B5EF4-FFF2-40B4-BE49-F238E27FC236}">
                <a16:creationId xmlns:a16="http://schemas.microsoft.com/office/drawing/2014/main" id="{2750C181-FAC5-59A2-CBD1-795336BC8B13}"/>
              </a:ext>
              <a:ext uri="{C183D7F6-B498-43B3-948B-1728B52AA6E4}">
                <adec:decorative xmlns:adec="http://schemas.microsoft.com/office/drawing/2017/decorative" val="1"/>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9074696" y="3068826"/>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1">
            <a:extLst>
              <a:ext uri="{FF2B5EF4-FFF2-40B4-BE49-F238E27FC236}">
                <a16:creationId xmlns:a16="http://schemas.microsoft.com/office/drawing/2014/main" id="{6755B38C-434E-EDF9-7698-42FDF29328E7}"/>
              </a:ext>
              <a:ext uri="{C183D7F6-B498-43B3-948B-1728B52AA6E4}">
                <adec:decorative xmlns:adec="http://schemas.microsoft.com/office/drawing/2017/decorative" val="1"/>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8896413" y="3465135"/>
            <a:ext cx="508000" cy="5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00159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377AB-0804-0D72-B20D-9FA7AF3194D2}"/>
              </a:ext>
            </a:extLst>
          </p:cNvPr>
          <p:cNvSpPr>
            <a:spLocks noGrp="1"/>
          </p:cNvSpPr>
          <p:nvPr>
            <p:ph type="title"/>
          </p:nvPr>
        </p:nvSpPr>
        <p:spPr/>
        <p:txBody>
          <a:bodyPr/>
          <a:lstStyle/>
          <a:p>
            <a:r>
              <a:rPr lang="en-US" dirty="0"/>
              <a:t>Pre-Alphabetics</a:t>
            </a:r>
          </a:p>
        </p:txBody>
      </p:sp>
      <p:sp>
        <p:nvSpPr>
          <p:cNvPr id="3" name="Content Placeholder 2">
            <a:extLst>
              <a:ext uri="{FF2B5EF4-FFF2-40B4-BE49-F238E27FC236}">
                <a16:creationId xmlns:a16="http://schemas.microsoft.com/office/drawing/2014/main" id="{039FFF66-67B2-55DA-DAAA-79AAAE352144}"/>
              </a:ext>
            </a:extLst>
          </p:cNvPr>
          <p:cNvSpPr>
            <a:spLocks noGrp="1"/>
          </p:cNvSpPr>
          <p:nvPr>
            <p:ph sz="half" idx="1"/>
          </p:nvPr>
        </p:nvSpPr>
        <p:spPr/>
        <p:txBody>
          <a:bodyPr>
            <a:normAutofit lnSpcReduction="10000"/>
          </a:bodyPr>
          <a:lstStyle/>
          <a:p>
            <a:pPr marL="0" indent="0">
              <a:buNone/>
            </a:pPr>
            <a:r>
              <a:rPr lang="en-US" i="1" dirty="0"/>
              <a:t>Alphabet Song </a:t>
            </a:r>
          </a:p>
          <a:p>
            <a:endParaRPr lang="en-US" i="1" dirty="0">
              <a:solidFill>
                <a:schemeClr val="bg2"/>
              </a:solidFill>
            </a:endParaRPr>
          </a:p>
          <a:p>
            <a:pPr marL="0" indent="0">
              <a:buNone/>
            </a:pPr>
            <a:r>
              <a:rPr lang="en-US" i="1" dirty="0">
                <a:solidFill>
                  <a:schemeClr val="bg2"/>
                </a:solidFill>
              </a:rPr>
              <a:t>Animated Alphabet </a:t>
            </a:r>
          </a:p>
          <a:p>
            <a:endParaRPr lang="en-US" i="1" dirty="0">
              <a:solidFill>
                <a:schemeClr val="bg2"/>
              </a:solidFill>
            </a:endParaRPr>
          </a:p>
          <a:p>
            <a:pPr marL="0" indent="0">
              <a:buNone/>
            </a:pPr>
            <a:r>
              <a:rPr lang="en-US" i="1" dirty="0"/>
              <a:t>Letter Bingo </a:t>
            </a:r>
          </a:p>
          <a:p>
            <a:endParaRPr lang="en-US" i="1" dirty="0">
              <a:solidFill>
                <a:schemeClr val="bg2"/>
              </a:solidFill>
            </a:endParaRPr>
          </a:p>
          <a:p>
            <a:pPr marL="0" indent="0">
              <a:buNone/>
            </a:pPr>
            <a:r>
              <a:rPr lang="en-US" i="1" dirty="0">
                <a:solidFill>
                  <a:schemeClr val="bg2"/>
                </a:solidFill>
              </a:rPr>
              <a:t>Letter Sound Search</a:t>
            </a:r>
          </a:p>
          <a:p>
            <a:endParaRPr lang="en-US" i="1" dirty="0">
              <a:solidFill>
                <a:schemeClr val="bg2"/>
              </a:solidFill>
            </a:endParaRPr>
          </a:p>
          <a:p>
            <a:pPr marL="0" indent="0">
              <a:buNone/>
            </a:pPr>
            <a:r>
              <a:rPr lang="en-US" i="1" dirty="0"/>
              <a:t>Matching Sounds </a:t>
            </a:r>
          </a:p>
          <a:p>
            <a:endParaRPr lang="en-US" dirty="0">
              <a:solidFill>
                <a:schemeClr val="bg2"/>
              </a:solidFill>
            </a:endParaRPr>
          </a:p>
        </p:txBody>
      </p:sp>
      <p:sp>
        <p:nvSpPr>
          <p:cNvPr id="4" name="Content Placeholder 3">
            <a:extLst>
              <a:ext uri="{FF2B5EF4-FFF2-40B4-BE49-F238E27FC236}">
                <a16:creationId xmlns:a16="http://schemas.microsoft.com/office/drawing/2014/main" id="{EB1EE93E-B91E-1874-DD73-9C7A8A33EC85}"/>
              </a:ext>
            </a:extLst>
          </p:cNvPr>
          <p:cNvSpPr>
            <a:spLocks noGrp="1"/>
          </p:cNvSpPr>
          <p:nvPr>
            <p:ph sz="half" idx="2"/>
          </p:nvPr>
        </p:nvSpPr>
        <p:spPr/>
        <p:txBody>
          <a:bodyPr>
            <a:normAutofit lnSpcReduction="10000"/>
          </a:bodyPr>
          <a:lstStyle/>
          <a:p>
            <a:r>
              <a:rPr lang="en-US" dirty="0">
                <a:latin typeface="Calibri" panose="020F0502020204030204" pitchFamily="34" charset="0"/>
              </a:rPr>
              <a:t>Letter knowledge </a:t>
            </a:r>
            <a:r>
              <a:rPr lang="en-US" dirty="0">
                <a:solidFill>
                  <a:srgbClr val="000000"/>
                </a:solidFill>
                <a:latin typeface="Calibri" panose="020F0502020204030204" pitchFamily="34" charset="0"/>
              </a:rPr>
              <a:t>means much more than being able to recite the alphabet. Children also need to identify upper- and lower-case letters, match a letter sound to its symbol.</a:t>
            </a:r>
          </a:p>
        </p:txBody>
      </p:sp>
      <p:pic>
        <p:nvPicPr>
          <p:cNvPr id="5" name="Picture 3">
            <a:extLst>
              <a:ext uri="{FF2B5EF4-FFF2-40B4-BE49-F238E27FC236}">
                <a16:creationId xmlns:a16="http://schemas.microsoft.com/office/drawing/2014/main" id="{4505F44E-E676-BB2D-9B1F-36D1876DB448}"/>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000" y="1825625"/>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
            <a:extLst>
              <a:ext uri="{FF2B5EF4-FFF2-40B4-BE49-F238E27FC236}">
                <a16:creationId xmlns:a16="http://schemas.microsoft.com/office/drawing/2014/main" id="{C780CD83-5F67-3900-E2CB-63660ECD1A92}"/>
              </a:ex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6192" y="2677807"/>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7">
            <a:extLst>
              <a:ext uri="{FF2B5EF4-FFF2-40B4-BE49-F238E27FC236}">
                <a16:creationId xmlns:a16="http://schemas.microsoft.com/office/drawing/2014/main" id="{D9C96724-E441-614F-9F07-D33AD5C4F9A0}"/>
              </a:ex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21000" y="3579347"/>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CE2270C-E2F7-62F9-8CE8-389784D661EB}"/>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36192" y="4564973"/>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51A397F0-9ABA-4AA9-1872-7A9FA6894AC0}"/>
              </a:ex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29000" y="5466513"/>
            <a:ext cx="508000" cy="5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2890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84388-8190-2594-5568-0998B72B71DC}"/>
              </a:ext>
            </a:extLst>
          </p:cNvPr>
          <p:cNvSpPr>
            <a:spLocks noGrp="1"/>
          </p:cNvSpPr>
          <p:nvPr>
            <p:ph type="title"/>
          </p:nvPr>
        </p:nvSpPr>
        <p:spPr/>
        <p:txBody>
          <a:bodyPr/>
          <a:lstStyle/>
          <a:p>
            <a:r>
              <a:rPr lang="en-US" dirty="0"/>
              <a:t>Pre-Alphabetics Demo</a:t>
            </a:r>
          </a:p>
        </p:txBody>
      </p:sp>
      <p:pic>
        <p:nvPicPr>
          <p:cNvPr id="6" name="Content Placeholder 5" descr="A screenshot of ABRA's Adventure room. The Animated Alphabet activity has been selected.">
            <a:extLst>
              <a:ext uri="{FF2B5EF4-FFF2-40B4-BE49-F238E27FC236}">
                <a16:creationId xmlns:a16="http://schemas.microsoft.com/office/drawing/2014/main" id="{3E1CB37D-C7FF-B37D-5BE9-9DC9D6718AD1}"/>
              </a:ext>
            </a:extLst>
          </p:cNvPr>
          <p:cNvPicPr>
            <a:picLocks noGrp="1" noChangeAspect="1"/>
          </p:cNvPicPr>
          <p:nvPr>
            <p:ph sz="half" idx="1"/>
          </p:nvPr>
        </p:nvPicPr>
        <p:blipFill>
          <a:blip r:embed="rId3"/>
          <a:stretch>
            <a:fillRect/>
          </a:stretch>
        </p:blipFill>
        <p:spPr>
          <a:xfrm>
            <a:off x="838200" y="2056587"/>
            <a:ext cx="5181600" cy="3889414"/>
          </a:xfrm>
          <a:ln w="38100">
            <a:solidFill>
              <a:schemeClr val="tx1"/>
            </a:solidFill>
          </a:ln>
        </p:spPr>
      </p:pic>
      <p:sp>
        <p:nvSpPr>
          <p:cNvPr id="4" name="Content Placeholder 3">
            <a:extLst>
              <a:ext uri="{FF2B5EF4-FFF2-40B4-BE49-F238E27FC236}">
                <a16:creationId xmlns:a16="http://schemas.microsoft.com/office/drawing/2014/main" id="{9940BB90-4433-E4B2-4E71-340699208C32}"/>
              </a:ext>
            </a:extLst>
          </p:cNvPr>
          <p:cNvSpPr>
            <a:spLocks noGrp="1"/>
          </p:cNvSpPr>
          <p:nvPr>
            <p:ph sz="half" idx="2"/>
          </p:nvPr>
        </p:nvSpPr>
        <p:spPr/>
        <p:txBody>
          <a:bodyPr>
            <a:normAutofit lnSpcReduction="10000"/>
          </a:bodyPr>
          <a:lstStyle/>
          <a:p>
            <a:pPr marL="0" indent="0">
              <a:buNone/>
            </a:pPr>
            <a:r>
              <a:rPr lang="en-US" dirty="0"/>
              <a:t>In the</a:t>
            </a:r>
            <a:r>
              <a:rPr lang="en-US" i="1" dirty="0"/>
              <a:t> Sounds, Letters, and Words</a:t>
            </a:r>
            <a:r>
              <a:rPr lang="en-US" dirty="0"/>
              <a:t> category.</a:t>
            </a:r>
          </a:p>
          <a:p>
            <a:r>
              <a:rPr lang="en-US" dirty="0"/>
              <a:t>Select the activity </a:t>
            </a:r>
            <a:r>
              <a:rPr lang="en-US" b="1" dirty="0"/>
              <a:t>Animated Alphabet</a:t>
            </a:r>
            <a:r>
              <a:rPr lang="en-US" dirty="0"/>
              <a:t>.</a:t>
            </a:r>
          </a:p>
          <a:p>
            <a:r>
              <a:rPr lang="en-US" dirty="0"/>
              <a:t>You can go directly to the activity by clicking </a:t>
            </a:r>
            <a:r>
              <a:rPr lang="en-US" b="1" dirty="0"/>
              <a:t>Go</a:t>
            </a:r>
            <a:r>
              <a:rPr lang="en-US" dirty="0"/>
              <a:t>.</a:t>
            </a:r>
            <a:br>
              <a:rPr lang="en-US" dirty="0"/>
            </a:br>
            <a:br>
              <a:rPr lang="en-US" dirty="0"/>
            </a:br>
            <a:r>
              <a:rPr lang="en-US" sz="2800" i="1" dirty="0"/>
              <a:t>Notice that the book genre section is greyed out and you cannot connect to a book. This means that this activity isn’t linked to a book.</a:t>
            </a:r>
            <a:endParaRPr lang="en-US" i="1" dirty="0"/>
          </a:p>
        </p:txBody>
      </p:sp>
      <p:sp>
        <p:nvSpPr>
          <p:cNvPr id="7" name="Frame 6">
            <a:extLst>
              <a:ext uri="{FF2B5EF4-FFF2-40B4-BE49-F238E27FC236}">
                <a16:creationId xmlns:a16="http://schemas.microsoft.com/office/drawing/2014/main" id="{C7C61E5D-C4C9-DECA-0741-FDD9564C1FC4}"/>
              </a:ext>
              <a:ext uri="{C183D7F6-B498-43B3-948B-1728B52AA6E4}">
                <adec:decorative xmlns:adec="http://schemas.microsoft.com/office/drawing/2017/decorative" val="1"/>
              </a:ext>
            </a:extLst>
          </p:cNvPr>
          <p:cNvSpPr/>
          <p:nvPr/>
        </p:nvSpPr>
        <p:spPr>
          <a:xfrm>
            <a:off x="706056" y="2193102"/>
            <a:ext cx="5389944" cy="1117600"/>
          </a:xfrm>
          <a:prstGeom prst="frame">
            <a:avLst/>
          </a:prstGeom>
          <a:solidFill>
            <a:schemeClr val="accent2"/>
          </a:solidFill>
          <a:ln>
            <a:solidFill>
              <a:schemeClr val="accent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
        <p:nvSpPr>
          <p:cNvPr id="8" name="Down Arrow 7" descr="Arrow pointed at the go button">
            <a:extLst>
              <a:ext uri="{FF2B5EF4-FFF2-40B4-BE49-F238E27FC236}">
                <a16:creationId xmlns:a16="http://schemas.microsoft.com/office/drawing/2014/main" id="{4B9BD9CE-470C-B977-50F3-EA46CA289251}"/>
              </a:ext>
            </a:extLst>
          </p:cNvPr>
          <p:cNvSpPr/>
          <p:nvPr/>
        </p:nvSpPr>
        <p:spPr>
          <a:xfrm rot="6519687">
            <a:off x="5036679" y="4956594"/>
            <a:ext cx="1129486" cy="1242832"/>
          </a:xfrm>
          <a:prstGeom prst="downArrow">
            <a:avLst>
              <a:gd name="adj1" fmla="val 33603"/>
              <a:gd name="adj2" fmla="val 41802"/>
            </a:avLst>
          </a:prstGeom>
          <a:solidFill>
            <a:schemeClr val="accent2"/>
          </a:solidFill>
          <a:ln>
            <a:solidFill>
              <a:schemeClr val="accent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504630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27EEF-CC45-61F7-E549-E9C3F7C5F33A}"/>
              </a:ext>
            </a:extLst>
          </p:cNvPr>
          <p:cNvSpPr>
            <a:spLocks noGrp="1"/>
          </p:cNvSpPr>
          <p:nvPr>
            <p:ph type="title"/>
          </p:nvPr>
        </p:nvSpPr>
        <p:spPr/>
        <p:txBody>
          <a:bodyPr/>
          <a:lstStyle/>
          <a:p>
            <a:r>
              <a:rPr lang="en-US" dirty="0"/>
              <a:t>Now, You Try!</a:t>
            </a:r>
          </a:p>
        </p:txBody>
      </p:sp>
      <p:pic>
        <p:nvPicPr>
          <p:cNvPr id="6" name="Content Placeholder 5" descr="A screenshot of ABRA's Adventure room. The Letter Sounds search activity has been selected.">
            <a:extLst>
              <a:ext uri="{FF2B5EF4-FFF2-40B4-BE49-F238E27FC236}">
                <a16:creationId xmlns:a16="http://schemas.microsoft.com/office/drawing/2014/main" id="{A9280F63-D2D5-ABF6-4BB4-8702A22714B6}"/>
              </a:ext>
            </a:extLst>
          </p:cNvPr>
          <p:cNvPicPr>
            <a:picLocks noGrp="1" noChangeAspect="1"/>
          </p:cNvPicPr>
          <p:nvPr>
            <p:ph sz="half" idx="1"/>
          </p:nvPr>
        </p:nvPicPr>
        <p:blipFill>
          <a:blip r:embed="rId3"/>
          <a:stretch>
            <a:fillRect/>
          </a:stretch>
        </p:blipFill>
        <p:spPr>
          <a:xfrm>
            <a:off x="838200" y="2054171"/>
            <a:ext cx="5181600" cy="3894245"/>
          </a:xfrm>
          <a:ln w="38100">
            <a:solidFill>
              <a:schemeClr val="tx1"/>
            </a:solidFill>
          </a:ln>
        </p:spPr>
      </p:pic>
      <p:sp>
        <p:nvSpPr>
          <p:cNvPr id="4" name="Content Placeholder 3">
            <a:extLst>
              <a:ext uri="{FF2B5EF4-FFF2-40B4-BE49-F238E27FC236}">
                <a16:creationId xmlns:a16="http://schemas.microsoft.com/office/drawing/2014/main" id="{E9078839-7A96-4BD6-1A2E-EE72143AD725}"/>
              </a:ext>
            </a:extLst>
          </p:cNvPr>
          <p:cNvSpPr>
            <a:spLocks noGrp="1"/>
          </p:cNvSpPr>
          <p:nvPr>
            <p:ph sz="half" idx="2"/>
          </p:nvPr>
        </p:nvSpPr>
        <p:spPr/>
        <p:txBody>
          <a:bodyPr/>
          <a:lstStyle/>
          <a:p>
            <a:r>
              <a:rPr lang="en-US" dirty="0"/>
              <a:t>Select the</a:t>
            </a:r>
            <a:r>
              <a:rPr lang="en-US" i="1" dirty="0"/>
              <a:t> Sounds, Letters, and Words</a:t>
            </a:r>
            <a:r>
              <a:rPr lang="en-US" dirty="0"/>
              <a:t> category.</a:t>
            </a:r>
          </a:p>
          <a:p>
            <a:r>
              <a:rPr lang="en-US" dirty="0"/>
              <a:t>Use the next arrow button to see more activity options.</a:t>
            </a:r>
          </a:p>
          <a:p>
            <a:r>
              <a:rPr lang="en-US" dirty="0"/>
              <a:t>Select the activity </a:t>
            </a:r>
            <a:r>
              <a:rPr lang="en-US" b="1" dirty="0"/>
              <a:t>Letter Sound Search</a:t>
            </a:r>
            <a:r>
              <a:rPr lang="en-US" dirty="0"/>
              <a:t>.</a:t>
            </a:r>
          </a:p>
          <a:p>
            <a:r>
              <a:rPr lang="en-US" dirty="0"/>
              <a:t>Click on </a:t>
            </a:r>
            <a:r>
              <a:rPr lang="en-US" b="1" dirty="0"/>
              <a:t>Go</a:t>
            </a:r>
            <a:r>
              <a:rPr lang="en-US" dirty="0"/>
              <a:t>.</a:t>
            </a:r>
          </a:p>
        </p:txBody>
      </p:sp>
      <p:sp>
        <p:nvSpPr>
          <p:cNvPr id="7" name="Frame 6">
            <a:extLst>
              <a:ext uri="{FF2B5EF4-FFF2-40B4-BE49-F238E27FC236}">
                <a16:creationId xmlns:a16="http://schemas.microsoft.com/office/drawing/2014/main" id="{697CD83D-5E43-EC73-9E7C-E8DD2D95EEFC}"/>
              </a:ext>
              <a:ext uri="{C183D7F6-B498-43B3-948B-1728B52AA6E4}">
                <adec:decorative xmlns:adec="http://schemas.microsoft.com/office/drawing/2017/decorative" val="1"/>
              </a:ext>
            </a:extLst>
          </p:cNvPr>
          <p:cNvSpPr/>
          <p:nvPr/>
        </p:nvSpPr>
        <p:spPr>
          <a:xfrm>
            <a:off x="706056" y="2193102"/>
            <a:ext cx="5389944" cy="1117600"/>
          </a:xfrm>
          <a:prstGeom prst="frame">
            <a:avLst/>
          </a:prstGeom>
          <a:solidFill>
            <a:schemeClr val="accent2"/>
          </a:solidFill>
          <a:ln>
            <a:solidFill>
              <a:schemeClr val="accent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pic>
        <p:nvPicPr>
          <p:cNvPr id="2050" name="Picture 2" descr="Next button">
            <a:extLst>
              <a:ext uri="{FF2B5EF4-FFF2-40B4-BE49-F238E27FC236}">
                <a16:creationId xmlns:a16="http://schemas.microsoft.com/office/drawing/2014/main" id="{3B587B7E-1B49-25F1-9FAF-BC55ACA553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03367" y="2751902"/>
            <a:ext cx="508000" cy="88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2841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AEEF6-F75A-BB96-6D36-F228650CA506}"/>
              </a:ext>
            </a:extLst>
          </p:cNvPr>
          <p:cNvSpPr>
            <a:spLocks noGrp="1"/>
          </p:cNvSpPr>
          <p:nvPr>
            <p:ph type="title"/>
          </p:nvPr>
        </p:nvSpPr>
        <p:spPr/>
        <p:txBody>
          <a:bodyPr/>
          <a:lstStyle/>
          <a:p>
            <a:r>
              <a:rPr lang="en-CA" noProof="0" dirty="0"/>
              <a:t>Agenda – Day 2</a:t>
            </a:r>
          </a:p>
        </p:txBody>
      </p:sp>
      <p:sp>
        <p:nvSpPr>
          <p:cNvPr id="3" name="Content Placeholder 2">
            <a:extLst>
              <a:ext uri="{FF2B5EF4-FFF2-40B4-BE49-F238E27FC236}">
                <a16:creationId xmlns:a16="http://schemas.microsoft.com/office/drawing/2014/main" id="{C7487A2A-CD43-17AD-EAD6-28A0780833A1}"/>
              </a:ext>
            </a:extLst>
          </p:cNvPr>
          <p:cNvSpPr>
            <a:spLocks noGrp="1"/>
          </p:cNvSpPr>
          <p:nvPr>
            <p:ph sz="half" idx="1"/>
          </p:nvPr>
        </p:nvSpPr>
        <p:spPr/>
        <p:txBody>
          <a:bodyPr>
            <a:normAutofit/>
          </a:bodyPr>
          <a:lstStyle/>
          <a:p>
            <a:r>
              <a:rPr lang="en-CA" dirty="0"/>
              <a:t>Overview of the LTK+</a:t>
            </a:r>
          </a:p>
          <a:p>
            <a:r>
              <a:rPr lang="en-CA" dirty="0"/>
              <a:t>Overview of ABRA</a:t>
            </a:r>
          </a:p>
          <a:p>
            <a:pPr lvl="1"/>
            <a:r>
              <a:rPr lang="en-CA" dirty="0"/>
              <a:t>How it was designed</a:t>
            </a:r>
          </a:p>
          <a:p>
            <a:pPr lvl="1"/>
            <a:r>
              <a:rPr lang="en-CA" dirty="0"/>
              <a:t>4 key skills</a:t>
            </a:r>
          </a:p>
          <a:p>
            <a:pPr lvl="1"/>
            <a:r>
              <a:rPr lang="en-CA" dirty="0">
                <a:highlight>
                  <a:srgbClr val="FFFF00"/>
                </a:highlight>
              </a:rPr>
              <a:t>Resources </a:t>
            </a:r>
            <a:r>
              <a:rPr lang="en-CA" dirty="0">
                <a:highlight>
                  <a:srgbClr val="00FF00"/>
                </a:highlight>
              </a:rPr>
              <a:t>for this cohort</a:t>
            </a:r>
          </a:p>
          <a:p>
            <a:r>
              <a:rPr lang="en-CA" dirty="0"/>
              <a:t>Alphabetics</a:t>
            </a:r>
          </a:p>
          <a:p>
            <a:pPr lvl="1"/>
            <a:r>
              <a:rPr lang="en-CA" dirty="0"/>
              <a:t>Review key sub-skills</a:t>
            </a:r>
          </a:p>
          <a:p>
            <a:pPr lvl="1"/>
            <a:r>
              <a:rPr lang="en-CA" dirty="0"/>
              <a:t>Explore ABRA</a:t>
            </a:r>
          </a:p>
          <a:p>
            <a:pPr lvl="1"/>
            <a:r>
              <a:rPr lang="en-CA" dirty="0">
                <a:highlight>
                  <a:srgbClr val="FFFF00"/>
                </a:highlight>
              </a:rPr>
              <a:t>Curriculum connections</a:t>
            </a:r>
          </a:p>
          <a:p>
            <a:r>
              <a:rPr lang="en-CA" dirty="0"/>
              <a:t>Teacher Resources</a:t>
            </a:r>
          </a:p>
        </p:txBody>
      </p:sp>
      <p:sp>
        <p:nvSpPr>
          <p:cNvPr id="4" name="Content Placeholder 3">
            <a:extLst>
              <a:ext uri="{FF2B5EF4-FFF2-40B4-BE49-F238E27FC236}">
                <a16:creationId xmlns:a16="http://schemas.microsoft.com/office/drawing/2014/main" id="{88386FC2-8769-9DD1-8295-898DF3CEFC56}"/>
              </a:ext>
            </a:extLst>
          </p:cNvPr>
          <p:cNvSpPr>
            <a:spLocks noGrp="1"/>
          </p:cNvSpPr>
          <p:nvPr>
            <p:ph sz="half" idx="2"/>
          </p:nvPr>
        </p:nvSpPr>
        <p:spPr>
          <a:ln w="38100">
            <a:solidFill>
              <a:schemeClr val="bg2"/>
            </a:solidFill>
            <a:prstDash val="dash"/>
          </a:ln>
        </p:spPr>
        <p:txBody>
          <a:bodyPr/>
          <a:lstStyle/>
          <a:p>
            <a:pPr marL="0" indent="0">
              <a:buNone/>
            </a:pPr>
            <a:r>
              <a:rPr lang="en-US" dirty="0">
                <a:highlight>
                  <a:srgbClr val="00FF00"/>
                </a:highlight>
              </a:rPr>
              <a:t>Housekeeping / Reminders</a:t>
            </a:r>
          </a:p>
          <a:p>
            <a:r>
              <a:rPr lang="en-US" dirty="0">
                <a:highlight>
                  <a:srgbClr val="FFFF00"/>
                </a:highlight>
              </a:rPr>
              <a:t>Insert as needed (ex: collecting expectation forms or other missing registration information)</a:t>
            </a:r>
          </a:p>
        </p:txBody>
      </p:sp>
    </p:spTree>
    <p:extLst>
      <p:ext uri="{BB962C8B-B14F-4D97-AF65-F5344CB8AC3E}">
        <p14:creationId xmlns:p14="http://schemas.microsoft.com/office/powerpoint/2010/main" val="20457011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C4746F5-0444-EAA4-82A9-EBACFD02A249}"/>
              </a:ext>
            </a:extLst>
          </p:cNvPr>
          <p:cNvSpPr>
            <a:spLocks noGrp="1"/>
          </p:cNvSpPr>
          <p:nvPr>
            <p:ph type="title"/>
          </p:nvPr>
        </p:nvSpPr>
        <p:spPr/>
        <p:txBody>
          <a:bodyPr/>
          <a:lstStyle/>
          <a:p>
            <a:r>
              <a:rPr lang="en-US" dirty="0"/>
              <a:t>Pre-Alphabetics Exploration</a:t>
            </a:r>
          </a:p>
        </p:txBody>
      </p:sp>
      <p:pic>
        <p:nvPicPr>
          <p:cNvPr id="10" name="Content Placeholder 9" descr="A screenshot of the letter sound search activity">
            <a:extLst>
              <a:ext uri="{FF2B5EF4-FFF2-40B4-BE49-F238E27FC236}">
                <a16:creationId xmlns:a16="http://schemas.microsoft.com/office/drawing/2014/main" id="{3C083F78-545A-7F72-F3C0-14B3BF32DBE5}"/>
              </a:ext>
            </a:extLst>
          </p:cNvPr>
          <p:cNvPicPr>
            <a:picLocks noGrp="1" noChangeAspect="1"/>
          </p:cNvPicPr>
          <p:nvPr>
            <p:ph sz="half" idx="1"/>
          </p:nvPr>
        </p:nvPicPr>
        <p:blipFill>
          <a:blip r:embed="rId3"/>
          <a:stretch>
            <a:fillRect/>
          </a:stretch>
        </p:blipFill>
        <p:spPr>
          <a:xfrm>
            <a:off x="838200" y="2054171"/>
            <a:ext cx="5181600" cy="3894245"/>
          </a:xfrm>
        </p:spPr>
      </p:pic>
      <p:sp>
        <p:nvSpPr>
          <p:cNvPr id="6" name="Content Placeholder 5">
            <a:extLst>
              <a:ext uri="{FF2B5EF4-FFF2-40B4-BE49-F238E27FC236}">
                <a16:creationId xmlns:a16="http://schemas.microsoft.com/office/drawing/2014/main" id="{0B208F27-2369-DE67-9A88-96D93B7EEAE7}"/>
              </a:ext>
            </a:extLst>
          </p:cNvPr>
          <p:cNvSpPr>
            <a:spLocks noGrp="1"/>
          </p:cNvSpPr>
          <p:nvPr>
            <p:ph sz="half" idx="2"/>
          </p:nvPr>
        </p:nvSpPr>
        <p:spPr/>
        <p:txBody>
          <a:bodyPr/>
          <a:lstStyle/>
          <a:p>
            <a:r>
              <a:rPr lang="en-US" dirty="0"/>
              <a:t>Where might this activity fit in your curriculum?</a:t>
            </a:r>
          </a:p>
          <a:p>
            <a:r>
              <a:rPr lang="en-US" dirty="0"/>
              <a:t>What are some of the questions </a:t>
            </a:r>
            <a:br>
              <a:rPr lang="en-US" dirty="0"/>
            </a:br>
            <a:r>
              <a:rPr lang="en-US" dirty="0"/>
              <a:t>that you have about Alphabetics?</a:t>
            </a:r>
          </a:p>
          <a:p>
            <a:r>
              <a:rPr lang="en-US" dirty="0"/>
              <a:t>What are the </a:t>
            </a:r>
            <a:br>
              <a:rPr lang="en-US" dirty="0"/>
            </a:br>
            <a:r>
              <a:rPr lang="en-US" dirty="0"/>
              <a:t>areas that you</a:t>
            </a:r>
            <a:br>
              <a:rPr lang="en-US" dirty="0"/>
            </a:br>
            <a:r>
              <a:rPr lang="en-US" dirty="0"/>
              <a:t>focus on while</a:t>
            </a:r>
            <a:br>
              <a:rPr lang="en-US" dirty="0"/>
            </a:br>
            <a:r>
              <a:rPr lang="en-US" dirty="0"/>
              <a:t>teaching </a:t>
            </a:r>
            <a:br>
              <a:rPr lang="en-US" dirty="0"/>
            </a:br>
            <a:r>
              <a:rPr lang="en-US" dirty="0"/>
              <a:t>Alphabetics for Grade 1?</a:t>
            </a:r>
          </a:p>
        </p:txBody>
      </p:sp>
      <p:pic>
        <p:nvPicPr>
          <p:cNvPr id="7" name="Picture 6" descr="Julie, the ABRA host, is reading a book">
            <a:extLst>
              <a:ext uri="{FF2B5EF4-FFF2-40B4-BE49-F238E27FC236}">
                <a16:creationId xmlns:a16="http://schemas.microsoft.com/office/drawing/2014/main" id="{A526E5DC-BBD4-3312-A525-17F82A70AD6B}"/>
              </a:ext>
            </a:extLst>
          </p:cNvPr>
          <p:cNvPicPr>
            <a:picLocks noChangeAspect="1"/>
          </p:cNvPicPr>
          <p:nvPr/>
        </p:nvPicPr>
        <p:blipFill>
          <a:blip r:embed="rId4"/>
          <a:stretch>
            <a:fillRect/>
          </a:stretch>
        </p:blipFill>
        <p:spPr>
          <a:xfrm>
            <a:off x="8732794" y="2994041"/>
            <a:ext cx="2289208" cy="2014503"/>
          </a:xfrm>
          <a:custGeom>
            <a:avLst/>
            <a:gdLst/>
            <a:ahLst/>
            <a:cxnLst/>
            <a:rect l="l" t="t" r="r" b="b"/>
            <a:pathLst>
              <a:path w="2028107" h="1916009">
                <a:moveTo>
                  <a:pt x="35370" y="0"/>
                </a:moveTo>
                <a:lnTo>
                  <a:pt x="1992737" y="0"/>
                </a:lnTo>
                <a:cubicBezTo>
                  <a:pt x="2012271" y="0"/>
                  <a:pt x="2028107" y="15836"/>
                  <a:pt x="2028107" y="35370"/>
                </a:cubicBezTo>
                <a:lnTo>
                  <a:pt x="2028107" y="1880639"/>
                </a:lnTo>
                <a:cubicBezTo>
                  <a:pt x="2028107" y="1900173"/>
                  <a:pt x="2012271" y="1916009"/>
                  <a:pt x="1992737" y="1916009"/>
                </a:cubicBezTo>
                <a:lnTo>
                  <a:pt x="35370" y="1916009"/>
                </a:lnTo>
                <a:cubicBezTo>
                  <a:pt x="15836" y="1916009"/>
                  <a:pt x="0" y="1900173"/>
                  <a:pt x="0" y="1880639"/>
                </a:cubicBezTo>
                <a:lnTo>
                  <a:pt x="0" y="35370"/>
                </a:lnTo>
                <a:cubicBezTo>
                  <a:pt x="0" y="15836"/>
                  <a:pt x="15836" y="0"/>
                  <a:pt x="35370" y="0"/>
                </a:cubicBezTo>
                <a:close/>
              </a:path>
            </a:pathLst>
          </a:custGeom>
        </p:spPr>
      </p:pic>
      <p:pic>
        <p:nvPicPr>
          <p:cNvPr id="8" name="Picture 7" descr="Leo, Julie's cat, is reading a book.">
            <a:extLst>
              <a:ext uri="{FF2B5EF4-FFF2-40B4-BE49-F238E27FC236}">
                <a16:creationId xmlns:a16="http://schemas.microsoft.com/office/drawing/2014/main" id="{3F63B49A-680D-00EB-6803-BE34ACC5C528}"/>
              </a:ext>
            </a:extLst>
          </p:cNvPr>
          <p:cNvPicPr>
            <a:picLocks noChangeAspect="1"/>
          </p:cNvPicPr>
          <p:nvPr/>
        </p:nvPicPr>
        <p:blipFill>
          <a:blip r:embed="rId5"/>
          <a:stretch>
            <a:fillRect/>
          </a:stretch>
        </p:blipFill>
        <p:spPr>
          <a:xfrm>
            <a:off x="9012380" y="3708560"/>
            <a:ext cx="2600736" cy="2035075"/>
          </a:xfrm>
          <a:custGeom>
            <a:avLst/>
            <a:gdLst/>
            <a:ahLst/>
            <a:cxnLst/>
            <a:rect l="l" t="t" r="r" b="b"/>
            <a:pathLst>
              <a:path w="2028107" h="1916009">
                <a:moveTo>
                  <a:pt x="35370" y="0"/>
                </a:moveTo>
                <a:lnTo>
                  <a:pt x="1992737" y="0"/>
                </a:lnTo>
                <a:cubicBezTo>
                  <a:pt x="2012271" y="0"/>
                  <a:pt x="2028107" y="15836"/>
                  <a:pt x="2028107" y="35370"/>
                </a:cubicBezTo>
                <a:lnTo>
                  <a:pt x="2028107" y="1880639"/>
                </a:lnTo>
                <a:cubicBezTo>
                  <a:pt x="2028107" y="1900173"/>
                  <a:pt x="2012271" y="1916009"/>
                  <a:pt x="1992737" y="1916009"/>
                </a:cubicBezTo>
                <a:lnTo>
                  <a:pt x="35370" y="1916009"/>
                </a:lnTo>
                <a:cubicBezTo>
                  <a:pt x="15836" y="1916009"/>
                  <a:pt x="0" y="1900173"/>
                  <a:pt x="0" y="1880639"/>
                </a:cubicBezTo>
                <a:lnTo>
                  <a:pt x="0" y="35370"/>
                </a:lnTo>
                <a:cubicBezTo>
                  <a:pt x="0" y="15836"/>
                  <a:pt x="15836" y="0"/>
                  <a:pt x="35370" y="0"/>
                </a:cubicBezTo>
                <a:close/>
              </a:path>
            </a:pathLst>
          </a:custGeom>
        </p:spPr>
      </p:pic>
    </p:spTree>
    <p:extLst>
      <p:ext uri="{BB962C8B-B14F-4D97-AF65-F5344CB8AC3E}">
        <p14:creationId xmlns:p14="http://schemas.microsoft.com/office/powerpoint/2010/main" val="4281842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3D159-9010-7F30-539E-572DEAD0B922}"/>
              </a:ext>
            </a:extLst>
          </p:cNvPr>
          <p:cNvSpPr>
            <a:spLocks noGrp="1"/>
          </p:cNvSpPr>
          <p:nvPr>
            <p:ph type="title"/>
          </p:nvPr>
        </p:nvSpPr>
        <p:spPr/>
        <p:txBody>
          <a:bodyPr/>
          <a:lstStyle/>
          <a:p>
            <a:r>
              <a:rPr lang="en-US" dirty="0"/>
              <a:t>Review Key Concept from Day 1</a:t>
            </a:r>
          </a:p>
        </p:txBody>
      </p:sp>
      <p:sp>
        <p:nvSpPr>
          <p:cNvPr id="3" name="Content Placeholder 2">
            <a:extLst>
              <a:ext uri="{FF2B5EF4-FFF2-40B4-BE49-F238E27FC236}">
                <a16:creationId xmlns:a16="http://schemas.microsoft.com/office/drawing/2014/main" id="{C73E3357-78D2-179E-72A1-D5E9550C4BF4}"/>
              </a:ext>
            </a:extLst>
          </p:cNvPr>
          <p:cNvSpPr>
            <a:spLocks noGrp="1"/>
          </p:cNvSpPr>
          <p:nvPr>
            <p:ph sz="half" idx="1"/>
          </p:nvPr>
        </p:nvSpPr>
        <p:spPr/>
        <p:txBody>
          <a:bodyPr>
            <a:normAutofit fontScale="85000" lnSpcReduction="10000"/>
          </a:bodyPr>
          <a:lstStyle/>
          <a:p>
            <a:pPr marL="0" indent="0">
              <a:buNone/>
            </a:pPr>
            <a:r>
              <a:rPr lang="en-US" dirty="0"/>
              <a:t>For example:</a:t>
            </a:r>
          </a:p>
          <a:p>
            <a:r>
              <a:rPr lang="en-US" dirty="0"/>
              <a:t>Phonemic awareness activity: break down the word ‘Pat’ into /p/ /a/ /t/</a:t>
            </a:r>
          </a:p>
          <a:p>
            <a:r>
              <a:rPr lang="en-US" dirty="0"/>
              <a:t>Phonological awareness activity: break down the word ‘Pat’ into initial sound and rhyming unit (P – at)</a:t>
            </a:r>
          </a:p>
          <a:p>
            <a:endParaRPr lang="en-US" dirty="0"/>
          </a:p>
          <a:p>
            <a:pPr marL="0" indent="0">
              <a:buNone/>
            </a:pPr>
            <a:r>
              <a:rPr lang="en-US" dirty="0"/>
              <a:t>In ABRA:</a:t>
            </a:r>
          </a:p>
          <a:p>
            <a:r>
              <a:rPr lang="en-US" dirty="0"/>
              <a:t>Phonemic awareness: Auditory Segmenting</a:t>
            </a:r>
          </a:p>
          <a:p>
            <a:r>
              <a:rPr lang="en-US" dirty="0"/>
              <a:t>Phonological awareness: Rhyme Matching</a:t>
            </a:r>
          </a:p>
        </p:txBody>
      </p:sp>
      <p:pic>
        <p:nvPicPr>
          <p:cNvPr id="6" name="Content Placeholder 5" descr="A screenshot of a TPD that provides a brief explanation for phonological awareness and phonemic awareness with buttons below to access a video on each skill.&#10;">
            <a:hlinkClick r:id="rId3"/>
            <a:extLst>
              <a:ext uri="{FF2B5EF4-FFF2-40B4-BE49-F238E27FC236}">
                <a16:creationId xmlns:a16="http://schemas.microsoft.com/office/drawing/2014/main" id="{170B4468-1FC3-FE8A-9608-D9D79DFC8EEA}"/>
              </a:ext>
            </a:extLst>
          </p:cNvPr>
          <p:cNvPicPr>
            <a:picLocks noGrp="1" noChangeAspect="1"/>
          </p:cNvPicPr>
          <p:nvPr>
            <p:ph sz="half" idx="2"/>
          </p:nvPr>
        </p:nvPicPr>
        <p:blipFill>
          <a:blip r:embed="rId4"/>
          <a:stretch>
            <a:fillRect/>
          </a:stretch>
        </p:blipFill>
        <p:spPr>
          <a:xfrm>
            <a:off x="6172200" y="2059477"/>
            <a:ext cx="5181600" cy="3883634"/>
          </a:xfrm>
          <a:ln w="38100">
            <a:solidFill>
              <a:schemeClr val="tx1"/>
            </a:solidFill>
          </a:ln>
        </p:spPr>
      </p:pic>
      <p:pic>
        <p:nvPicPr>
          <p:cNvPr id="7" name="Picture 4">
            <a:hlinkClick r:id="rId5"/>
            <a:extLst>
              <a:ext uri="{FF2B5EF4-FFF2-40B4-BE49-F238E27FC236}">
                <a16:creationId xmlns:a16="http://schemas.microsoft.com/office/drawing/2014/main" id="{78DAD198-75B3-9A59-93C9-9FB03EDA4CCB}"/>
              </a:ext>
              <a:ext uri="{C183D7F6-B498-43B3-948B-1728B52AA6E4}">
                <adec:decorative xmlns:adec="http://schemas.microsoft.com/office/drawing/2017/decorative" val="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4245" y="4621167"/>
            <a:ext cx="508000" cy="5080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9">
            <a:hlinkClick r:id="rId7"/>
            <a:extLst>
              <a:ext uri="{FF2B5EF4-FFF2-40B4-BE49-F238E27FC236}">
                <a16:creationId xmlns:a16="http://schemas.microsoft.com/office/drawing/2014/main" id="{D50FCDE4-C5E2-0A2E-D6BB-6EF11DFD756E}"/>
              </a:ext>
              <a:ext uri="{C183D7F6-B498-43B3-948B-1728B52AA6E4}">
                <adec:decorative xmlns:adec="http://schemas.microsoft.com/office/drawing/2017/decorative" val="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84245" y="5328355"/>
            <a:ext cx="508000" cy="50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994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790BBE-3DE0-C361-9AC3-41E8CA0D9FC9}"/>
              </a:ext>
            </a:extLst>
          </p:cNvPr>
          <p:cNvSpPr>
            <a:spLocks noGrp="1"/>
          </p:cNvSpPr>
          <p:nvPr>
            <p:ph type="title"/>
          </p:nvPr>
        </p:nvSpPr>
        <p:spPr/>
        <p:txBody>
          <a:bodyPr/>
          <a:lstStyle/>
          <a:p>
            <a:r>
              <a:rPr lang="en-US" dirty="0"/>
              <a:t>Phonemic Awareness Demo</a:t>
            </a:r>
          </a:p>
        </p:txBody>
      </p:sp>
      <p:pic>
        <p:nvPicPr>
          <p:cNvPr id="8" name="Content Placeholder 7" descr="A screenshot of a computer game&#10;&#10;Description automatically generated">
            <a:extLst>
              <a:ext uri="{FF2B5EF4-FFF2-40B4-BE49-F238E27FC236}">
                <a16:creationId xmlns:a16="http://schemas.microsoft.com/office/drawing/2014/main" id="{D911B199-492D-03BE-B6B8-7E417A73A5F7}"/>
              </a:ext>
            </a:extLst>
          </p:cNvPr>
          <p:cNvPicPr>
            <a:picLocks noGrp="1" noChangeAspect="1"/>
          </p:cNvPicPr>
          <p:nvPr>
            <p:ph sz="half" idx="1"/>
          </p:nvPr>
        </p:nvPicPr>
        <p:blipFill>
          <a:blip r:embed="rId3"/>
          <a:stretch>
            <a:fillRect/>
          </a:stretch>
        </p:blipFill>
        <p:spPr>
          <a:xfrm>
            <a:off x="838200" y="2056587"/>
            <a:ext cx="5181600" cy="3889414"/>
          </a:xfrm>
        </p:spPr>
      </p:pic>
      <p:sp>
        <p:nvSpPr>
          <p:cNvPr id="5" name="Content Placeholder 4">
            <a:extLst>
              <a:ext uri="{FF2B5EF4-FFF2-40B4-BE49-F238E27FC236}">
                <a16:creationId xmlns:a16="http://schemas.microsoft.com/office/drawing/2014/main" id="{3320DC6E-5DD7-808D-A0E6-5C232C44DF34}"/>
              </a:ext>
            </a:extLst>
          </p:cNvPr>
          <p:cNvSpPr>
            <a:spLocks noGrp="1"/>
          </p:cNvSpPr>
          <p:nvPr>
            <p:ph sz="half" idx="2"/>
          </p:nvPr>
        </p:nvSpPr>
        <p:spPr/>
        <p:txBody>
          <a:bodyPr/>
          <a:lstStyle/>
          <a:p>
            <a:r>
              <a:rPr lang="en-US" dirty="0"/>
              <a:t>Select the</a:t>
            </a:r>
            <a:r>
              <a:rPr lang="en-US" i="1" dirty="0"/>
              <a:t> Sounds, Letters, and Words</a:t>
            </a:r>
            <a:r>
              <a:rPr lang="en-US" dirty="0"/>
              <a:t> category.</a:t>
            </a:r>
          </a:p>
          <a:p>
            <a:r>
              <a:rPr lang="en-US" dirty="0"/>
              <a:t>Use the next arrow button </a:t>
            </a:r>
            <a:r>
              <a:rPr lang="en-US" b="1" dirty="0"/>
              <a:t>twice</a:t>
            </a:r>
            <a:r>
              <a:rPr lang="en-US" dirty="0"/>
              <a:t> to see more activity options.</a:t>
            </a:r>
          </a:p>
          <a:p>
            <a:r>
              <a:rPr lang="en-US" dirty="0"/>
              <a:t>Select the activity </a:t>
            </a:r>
            <a:r>
              <a:rPr lang="en-US" b="1" dirty="0"/>
              <a:t>Auditory Blending</a:t>
            </a:r>
            <a:r>
              <a:rPr lang="en-US" dirty="0"/>
              <a:t>.</a:t>
            </a:r>
          </a:p>
          <a:p>
            <a:r>
              <a:rPr lang="en-US" dirty="0"/>
              <a:t>Select a story genre in the second bar, then </a:t>
            </a:r>
            <a:r>
              <a:rPr lang="en-US" b="1" dirty="0"/>
              <a:t>select a story</a:t>
            </a:r>
            <a:r>
              <a:rPr lang="en-US" dirty="0"/>
              <a:t>.</a:t>
            </a:r>
          </a:p>
          <a:p>
            <a:r>
              <a:rPr lang="en-US" dirty="0"/>
              <a:t>Click on </a:t>
            </a:r>
            <a:r>
              <a:rPr lang="en-US" b="1" dirty="0"/>
              <a:t>Go</a:t>
            </a:r>
            <a:r>
              <a:rPr lang="en-US" dirty="0"/>
              <a:t>.</a:t>
            </a:r>
          </a:p>
          <a:p>
            <a:endParaRPr lang="en-US" dirty="0"/>
          </a:p>
        </p:txBody>
      </p:sp>
      <p:pic>
        <p:nvPicPr>
          <p:cNvPr id="6" name="Picture 2" descr="Next button">
            <a:extLst>
              <a:ext uri="{FF2B5EF4-FFF2-40B4-BE49-F238E27FC236}">
                <a16:creationId xmlns:a16="http://schemas.microsoft.com/office/drawing/2014/main" id="{3B7C947E-EE82-7769-49D2-DE7D9144CC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52200" y="2683663"/>
            <a:ext cx="508000" cy="88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2828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25323-1D02-27AB-ECA8-28679C14CA16}"/>
              </a:ext>
            </a:extLst>
          </p:cNvPr>
          <p:cNvSpPr>
            <a:spLocks noGrp="1"/>
          </p:cNvSpPr>
          <p:nvPr>
            <p:ph type="title"/>
          </p:nvPr>
        </p:nvSpPr>
        <p:spPr/>
        <p:txBody>
          <a:bodyPr/>
          <a:lstStyle/>
          <a:p>
            <a:r>
              <a:rPr lang="en-US" dirty="0"/>
              <a:t>Curriculum Connections</a:t>
            </a:r>
          </a:p>
        </p:txBody>
      </p:sp>
      <p:sp>
        <p:nvSpPr>
          <p:cNvPr id="3" name="Content Placeholder 2">
            <a:extLst>
              <a:ext uri="{FF2B5EF4-FFF2-40B4-BE49-F238E27FC236}">
                <a16:creationId xmlns:a16="http://schemas.microsoft.com/office/drawing/2014/main" id="{BF42A5A3-2264-96DD-D53F-8BF910EEE1EF}"/>
              </a:ext>
            </a:extLst>
          </p:cNvPr>
          <p:cNvSpPr>
            <a:spLocks noGrp="1"/>
          </p:cNvSpPr>
          <p:nvPr>
            <p:ph idx="1"/>
          </p:nvPr>
        </p:nvSpPr>
        <p:spPr/>
        <p:txBody>
          <a:bodyPr/>
          <a:lstStyle/>
          <a:p>
            <a:r>
              <a:rPr lang="en-US" dirty="0">
                <a:highlight>
                  <a:srgbClr val="FFFF00"/>
                </a:highlight>
              </a:rPr>
              <a:t>Insert content that relates to the local curriculum and demonstrate how ABRA’s Alphabetics content is relevant to participants’ context</a:t>
            </a:r>
          </a:p>
          <a:p>
            <a:r>
              <a:rPr lang="en-US" dirty="0">
                <a:highlight>
                  <a:srgbClr val="FFFF00"/>
                </a:highlight>
              </a:rPr>
              <a:t>If you are using a document that has suggested activities that teachers can try in the upcoming weeks, review the document and ABRA activities, and hold a discussion (suggested prompts on next slide)</a:t>
            </a:r>
          </a:p>
        </p:txBody>
      </p:sp>
    </p:spTree>
    <p:extLst>
      <p:ext uri="{BB962C8B-B14F-4D97-AF65-F5344CB8AC3E}">
        <p14:creationId xmlns:p14="http://schemas.microsoft.com/office/powerpoint/2010/main" val="235912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BC6B48-15A5-420C-AC6D-8135DAB033DA}"/>
              </a:ext>
            </a:extLst>
          </p:cNvPr>
          <p:cNvSpPr>
            <a:spLocks noGrp="1"/>
          </p:cNvSpPr>
          <p:nvPr>
            <p:ph type="title"/>
          </p:nvPr>
        </p:nvSpPr>
        <p:spPr/>
        <p:txBody>
          <a:bodyPr/>
          <a:lstStyle/>
          <a:p>
            <a:r>
              <a:rPr lang="en-US" dirty="0"/>
              <a:t>Curriculum Connections</a:t>
            </a:r>
          </a:p>
        </p:txBody>
      </p:sp>
      <p:sp>
        <p:nvSpPr>
          <p:cNvPr id="3" name="Content Placeholder 2">
            <a:extLst>
              <a:ext uri="{FF2B5EF4-FFF2-40B4-BE49-F238E27FC236}">
                <a16:creationId xmlns:a16="http://schemas.microsoft.com/office/drawing/2014/main" id="{0E4B635E-0A8A-E813-4143-0FAF0A6B1F9A}"/>
              </a:ext>
            </a:extLst>
          </p:cNvPr>
          <p:cNvSpPr>
            <a:spLocks noGrp="1"/>
          </p:cNvSpPr>
          <p:nvPr>
            <p:ph idx="1"/>
          </p:nvPr>
        </p:nvSpPr>
        <p:spPr/>
        <p:txBody>
          <a:bodyPr>
            <a:normAutofit/>
          </a:bodyPr>
          <a:lstStyle/>
          <a:p>
            <a:r>
              <a:rPr lang="en-US" dirty="0"/>
              <a:t>Do you see these activities working for your classroom?</a:t>
            </a:r>
          </a:p>
          <a:p>
            <a:pPr lvl="1"/>
            <a:r>
              <a:rPr lang="en-US" dirty="0"/>
              <a:t>Are you ready to try it, or do you have questions first (if so, what are they?)?</a:t>
            </a:r>
          </a:p>
          <a:p>
            <a:r>
              <a:rPr lang="en-US" dirty="0"/>
              <a:t>Identify some successes you foresee when taking learners through these activities.</a:t>
            </a:r>
          </a:p>
          <a:p>
            <a:r>
              <a:rPr lang="en-US" dirty="0"/>
              <a:t>What are the challenges you foresee?</a:t>
            </a:r>
          </a:p>
          <a:p>
            <a:pPr lvl="1"/>
            <a:r>
              <a:rPr lang="en-US" dirty="0"/>
              <a:t>How can they be addressed or overcome?</a:t>
            </a:r>
          </a:p>
          <a:p>
            <a:pPr lvl="1"/>
            <a:r>
              <a:rPr lang="en-US" dirty="0"/>
              <a:t>Is there an alternative activity that might work better? Why?</a:t>
            </a:r>
          </a:p>
          <a:p>
            <a:r>
              <a:rPr lang="en-US" sz="2800" dirty="0"/>
              <a:t>Generate one concrete example that you could use when talking to parents about Alphabetics.</a:t>
            </a:r>
            <a:endParaRPr lang="en-US" dirty="0"/>
          </a:p>
        </p:txBody>
      </p:sp>
    </p:spTree>
    <p:extLst>
      <p:ext uri="{BB962C8B-B14F-4D97-AF65-F5344CB8AC3E}">
        <p14:creationId xmlns:p14="http://schemas.microsoft.com/office/powerpoint/2010/main" val="3877512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876BD-E588-EC94-AE89-9CE23E49A33F}"/>
              </a:ext>
            </a:extLst>
          </p:cNvPr>
          <p:cNvSpPr>
            <a:spLocks noGrp="1"/>
          </p:cNvSpPr>
          <p:nvPr>
            <p:ph type="title"/>
          </p:nvPr>
        </p:nvSpPr>
        <p:spPr/>
        <p:txBody>
          <a:bodyPr/>
          <a:lstStyle/>
          <a:p>
            <a:r>
              <a:rPr lang="en-US" dirty="0"/>
              <a:t>Teacher Resources</a:t>
            </a:r>
          </a:p>
        </p:txBody>
      </p:sp>
      <p:sp>
        <p:nvSpPr>
          <p:cNvPr id="4" name="Content Placeholder 3">
            <a:extLst>
              <a:ext uri="{FF2B5EF4-FFF2-40B4-BE49-F238E27FC236}">
                <a16:creationId xmlns:a16="http://schemas.microsoft.com/office/drawing/2014/main" id="{D8B3681E-4604-C973-2054-4161A8817F90}"/>
              </a:ext>
            </a:extLst>
          </p:cNvPr>
          <p:cNvSpPr>
            <a:spLocks noGrp="1"/>
          </p:cNvSpPr>
          <p:nvPr>
            <p:ph sz="half" idx="1"/>
          </p:nvPr>
        </p:nvSpPr>
        <p:spPr/>
        <p:txBody>
          <a:bodyPr>
            <a:normAutofit/>
          </a:bodyPr>
          <a:lstStyle/>
          <a:p>
            <a:r>
              <a:rPr lang="en-US" dirty="0"/>
              <a:t>There are several teacher resources available to help you implement ABRA:</a:t>
            </a:r>
          </a:p>
          <a:p>
            <a:pPr lvl="1"/>
            <a:r>
              <a:rPr lang="en-US" dirty="0"/>
              <a:t>Teacher Resources website</a:t>
            </a:r>
          </a:p>
          <a:p>
            <a:pPr lvl="1"/>
            <a:r>
              <a:rPr lang="en-US" dirty="0">
                <a:highlight>
                  <a:srgbClr val="00FF00"/>
                </a:highlight>
              </a:rPr>
              <a:t>ABRA’s assessment feature</a:t>
            </a:r>
          </a:p>
          <a:p>
            <a:pPr lvl="1"/>
            <a:r>
              <a:rPr lang="en-US" dirty="0"/>
              <a:t>TPD modules</a:t>
            </a:r>
          </a:p>
        </p:txBody>
      </p:sp>
      <p:pic>
        <p:nvPicPr>
          <p:cNvPr id="7" name="Content Placeholder 6" descr="A screenshot of the teacher resources website">
            <a:hlinkClick r:id="rId3"/>
            <a:extLst>
              <a:ext uri="{FF2B5EF4-FFF2-40B4-BE49-F238E27FC236}">
                <a16:creationId xmlns:a16="http://schemas.microsoft.com/office/drawing/2014/main" id="{34487967-FDE0-B6E1-502B-9CEDC9387E34}"/>
              </a:ext>
            </a:extLst>
          </p:cNvPr>
          <p:cNvPicPr>
            <a:picLocks noGrp="1" noChangeAspect="1"/>
          </p:cNvPicPr>
          <p:nvPr>
            <p:ph sz="half" idx="2"/>
          </p:nvPr>
        </p:nvPicPr>
        <p:blipFill>
          <a:blip r:embed="rId4"/>
          <a:stretch>
            <a:fillRect/>
          </a:stretch>
        </p:blipFill>
        <p:spPr>
          <a:xfrm>
            <a:off x="6172202" y="2347435"/>
            <a:ext cx="5181600" cy="3307717"/>
          </a:xfrm>
          <a:ln w="38100">
            <a:solidFill>
              <a:schemeClr val="tx1"/>
            </a:solidFill>
          </a:ln>
        </p:spPr>
      </p:pic>
    </p:spTree>
    <p:extLst>
      <p:ext uri="{BB962C8B-B14F-4D97-AF65-F5344CB8AC3E}">
        <p14:creationId xmlns:p14="http://schemas.microsoft.com/office/powerpoint/2010/main" val="16487107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778BD-A7D0-15AF-AC3D-500941652F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53D4CE-4F00-D603-921D-97BFFAC11AB7}"/>
              </a:ext>
            </a:extLst>
          </p:cNvPr>
          <p:cNvSpPr>
            <a:spLocks noGrp="1"/>
          </p:cNvSpPr>
          <p:nvPr>
            <p:ph type="ctrTitle"/>
          </p:nvPr>
        </p:nvSpPr>
        <p:spPr/>
        <p:txBody>
          <a:bodyPr/>
          <a:lstStyle/>
          <a:p>
            <a:r>
              <a:rPr lang="en-US" dirty="0"/>
              <a:t>Questions?</a:t>
            </a:r>
          </a:p>
        </p:txBody>
      </p:sp>
      <p:pic>
        <p:nvPicPr>
          <p:cNvPr id="4" name="Picture 3" descr="A thought bubble with dashes, dots and question marks within.">
            <a:extLst>
              <a:ext uri="{FF2B5EF4-FFF2-40B4-BE49-F238E27FC236}">
                <a16:creationId xmlns:a16="http://schemas.microsoft.com/office/drawing/2014/main" id="{4B750EF0-433C-453F-5FF4-A84E62AA624C}"/>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4700"/>
                    </a14:imgEffect>
                  </a14:imgLayer>
                </a14:imgProps>
              </a:ext>
            </a:extLst>
          </a:blip>
          <a:stretch>
            <a:fillRect/>
          </a:stretch>
        </p:blipFill>
        <p:spPr>
          <a:xfrm>
            <a:off x="3902341" y="2863258"/>
            <a:ext cx="4387317" cy="2965826"/>
          </a:xfrm>
          <a:prstGeom prst="rect">
            <a:avLst/>
          </a:prstGeom>
        </p:spPr>
      </p:pic>
    </p:spTree>
    <p:extLst>
      <p:ext uri="{BB962C8B-B14F-4D97-AF65-F5344CB8AC3E}">
        <p14:creationId xmlns:p14="http://schemas.microsoft.com/office/powerpoint/2010/main" val="38346937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5EC71-3864-7317-5628-2F729DFF03DE}"/>
              </a:ext>
            </a:extLst>
          </p:cNvPr>
          <p:cNvSpPr>
            <a:spLocks noGrp="1"/>
          </p:cNvSpPr>
          <p:nvPr>
            <p:ph type="title"/>
          </p:nvPr>
        </p:nvSpPr>
        <p:spPr/>
        <p:txBody>
          <a:bodyPr/>
          <a:lstStyle/>
          <a:p>
            <a:r>
              <a:rPr lang="en-US" dirty="0"/>
              <a:t>Looking Ahead – Day 3 Topics</a:t>
            </a:r>
          </a:p>
        </p:txBody>
      </p:sp>
      <p:pic>
        <p:nvPicPr>
          <p:cNvPr id="9" name="Content Placeholder 8" descr="A screenshot of ABRA's Adventure room">
            <a:extLst>
              <a:ext uri="{FF2B5EF4-FFF2-40B4-BE49-F238E27FC236}">
                <a16:creationId xmlns:a16="http://schemas.microsoft.com/office/drawing/2014/main" id="{8D7F21AB-1A84-2CB3-0F79-82BDC04DE4DD}"/>
              </a:ext>
            </a:extLst>
          </p:cNvPr>
          <p:cNvPicPr>
            <a:picLocks noGrp="1" noChangeAspect="1"/>
          </p:cNvPicPr>
          <p:nvPr>
            <p:ph sz="half" idx="1"/>
          </p:nvPr>
        </p:nvPicPr>
        <p:blipFill>
          <a:blip r:embed="rId2"/>
          <a:stretch>
            <a:fillRect/>
          </a:stretch>
        </p:blipFill>
        <p:spPr>
          <a:xfrm>
            <a:off x="838200" y="2059801"/>
            <a:ext cx="5181600" cy="3882985"/>
          </a:xfrm>
          <a:ln w="38100">
            <a:solidFill>
              <a:schemeClr val="tx1"/>
            </a:solidFill>
          </a:ln>
        </p:spPr>
      </p:pic>
      <p:sp>
        <p:nvSpPr>
          <p:cNvPr id="4" name="Content Placeholder 3">
            <a:extLst>
              <a:ext uri="{FF2B5EF4-FFF2-40B4-BE49-F238E27FC236}">
                <a16:creationId xmlns:a16="http://schemas.microsoft.com/office/drawing/2014/main" id="{21555FE0-D856-650C-9675-432F1D60F61E}"/>
              </a:ext>
            </a:extLst>
          </p:cNvPr>
          <p:cNvSpPr>
            <a:spLocks noGrp="1"/>
          </p:cNvSpPr>
          <p:nvPr>
            <p:ph sz="half" idx="2"/>
          </p:nvPr>
        </p:nvSpPr>
        <p:spPr/>
        <p:txBody>
          <a:bodyPr>
            <a:normAutofit fontScale="62500" lnSpcReduction="20000"/>
          </a:bodyPr>
          <a:lstStyle/>
          <a:p>
            <a:pPr marL="285750" indent="-285750">
              <a:lnSpc>
                <a:spcPct val="150000"/>
              </a:lnSpc>
              <a:buFont typeface="Arial" panose="020B0604020202020204" pitchFamily="34" charset="0"/>
              <a:buChar char="•"/>
            </a:pPr>
            <a:r>
              <a:rPr lang="en-CA" sz="2800" b="1" dirty="0"/>
              <a:t>Reading (Fluency)</a:t>
            </a:r>
            <a:r>
              <a:rPr lang="en-CA" sz="2800" dirty="0"/>
              <a:t>: This skill refers to the ability to read a text out loud accurately, at the proper speed, and with expression.</a:t>
            </a:r>
          </a:p>
          <a:p>
            <a:pPr marL="285750" indent="-285750">
              <a:lnSpc>
                <a:spcPct val="150000"/>
              </a:lnSpc>
              <a:buFont typeface="Arial" panose="020B0604020202020204" pitchFamily="34" charset="0"/>
              <a:buChar char="•"/>
            </a:pPr>
            <a:r>
              <a:rPr lang="en-CA" sz="2800" b="1" dirty="0"/>
              <a:t>Understanding the Story (Comprehension)</a:t>
            </a:r>
            <a:r>
              <a:rPr lang="en-CA" sz="2800" dirty="0"/>
              <a:t>: This skill targets reading for meaning, which is the goal of learning how to read. In ABRA, this category also covers vocabulary, which refers to the words used to communicate successfully.</a:t>
            </a:r>
          </a:p>
          <a:p>
            <a:pPr marL="285750" indent="-285750">
              <a:lnSpc>
                <a:spcPct val="150000"/>
              </a:lnSpc>
              <a:buFont typeface="Arial" panose="020B0604020202020204" pitchFamily="34" charset="0"/>
              <a:buChar char="•"/>
            </a:pPr>
            <a:r>
              <a:rPr lang="en-CA" sz="2800" b="1" dirty="0"/>
              <a:t>Writing</a:t>
            </a:r>
            <a:r>
              <a:rPr lang="en-CA" sz="2800" dirty="0"/>
              <a:t>: This skill addresses the use of letters and words to create sentences and texts for others to read.</a:t>
            </a:r>
          </a:p>
        </p:txBody>
      </p:sp>
      <p:pic>
        <p:nvPicPr>
          <p:cNvPr id="5" name="Picture 4" descr="Reading icon">
            <a:extLst>
              <a:ext uri="{FF2B5EF4-FFF2-40B4-BE49-F238E27FC236}">
                <a16:creationId xmlns:a16="http://schemas.microsoft.com/office/drawing/2014/main" id="{63F18F9C-729A-90EB-62F5-83AEA150C583}"/>
              </a:ext>
            </a:extLst>
          </p:cNvPr>
          <p:cNvPicPr>
            <a:picLocks noChangeAspect="1"/>
          </p:cNvPicPr>
          <p:nvPr/>
        </p:nvPicPr>
        <p:blipFill>
          <a:blip r:embed="rId3"/>
          <a:stretch>
            <a:fillRect/>
          </a:stretch>
        </p:blipFill>
        <p:spPr>
          <a:xfrm>
            <a:off x="6096000" y="1825625"/>
            <a:ext cx="445525" cy="445525"/>
          </a:xfrm>
          <a:prstGeom prst="rect">
            <a:avLst/>
          </a:prstGeom>
        </p:spPr>
      </p:pic>
      <p:pic>
        <p:nvPicPr>
          <p:cNvPr id="6" name="Picture 5" descr="Understanding the story icon">
            <a:extLst>
              <a:ext uri="{FF2B5EF4-FFF2-40B4-BE49-F238E27FC236}">
                <a16:creationId xmlns:a16="http://schemas.microsoft.com/office/drawing/2014/main" id="{3ABA5E8C-7992-B516-52E9-6A00878B2E2F}"/>
              </a:ext>
            </a:extLst>
          </p:cNvPr>
          <p:cNvPicPr>
            <a:picLocks noChangeAspect="1"/>
          </p:cNvPicPr>
          <p:nvPr/>
        </p:nvPicPr>
        <p:blipFill>
          <a:blip r:embed="rId4"/>
          <a:stretch>
            <a:fillRect/>
          </a:stretch>
        </p:blipFill>
        <p:spPr>
          <a:xfrm>
            <a:off x="6044304" y="2914418"/>
            <a:ext cx="490078" cy="490078"/>
          </a:xfrm>
          <a:prstGeom prst="rect">
            <a:avLst/>
          </a:prstGeom>
        </p:spPr>
      </p:pic>
      <p:pic>
        <p:nvPicPr>
          <p:cNvPr id="7" name="Picture 6" descr="Writing icon">
            <a:extLst>
              <a:ext uri="{FF2B5EF4-FFF2-40B4-BE49-F238E27FC236}">
                <a16:creationId xmlns:a16="http://schemas.microsoft.com/office/drawing/2014/main" id="{0E30FBBB-E245-64F1-4F7E-F7848C929F50}"/>
              </a:ext>
            </a:extLst>
          </p:cNvPr>
          <p:cNvPicPr>
            <a:picLocks noChangeAspect="1"/>
          </p:cNvPicPr>
          <p:nvPr/>
        </p:nvPicPr>
        <p:blipFill>
          <a:blip r:embed="rId5"/>
          <a:stretch>
            <a:fillRect/>
          </a:stretch>
        </p:blipFill>
        <p:spPr>
          <a:xfrm>
            <a:off x="6096000" y="5051324"/>
            <a:ext cx="445525" cy="445525"/>
          </a:xfrm>
          <a:prstGeom prst="rect">
            <a:avLst/>
          </a:prstGeom>
        </p:spPr>
      </p:pic>
      <p:sp>
        <p:nvSpPr>
          <p:cNvPr id="10" name="Frame 9">
            <a:extLst>
              <a:ext uri="{FF2B5EF4-FFF2-40B4-BE49-F238E27FC236}">
                <a16:creationId xmlns:a16="http://schemas.microsoft.com/office/drawing/2014/main" id="{820FE28B-5F68-C7BA-61C3-9A8DB48B6C89}"/>
              </a:ext>
              <a:ext uri="{C183D7F6-B498-43B3-948B-1728B52AA6E4}">
                <adec:decorative xmlns:adec="http://schemas.microsoft.com/office/drawing/2017/decorative" val="1"/>
              </a:ext>
            </a:extLst>
          </p:cNvPr>
          <p:cNvSpPr/>
          <p:nvPr/>
        </p:nvSpPr>
        <p:spPr>
          <a:xfrm>
            <a:off x="2702256" y="2193102"/>
            <a:ext cx="2497541" cy="1117600"/>
          </a:xfrm>
          <a:prstGeom prst="frame">
            <a:avLst/>
          </a:prstGeom>
          <a:solidFill>
            <a:schemeClr val="accent2"/>
          </a:solidFill>
          <a:ln>
            <a:solidFill>
              <a:schemeClr val="accent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05806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A0935-2579-C7C7-997E-1D6424242B84}"/>
              </a:ext>
            </a:extLst>
          </p:cNvPr>
          <p:cNvSpPr>
            <a:spLocks noGrp="1"/>
          </p:cNvSpPr>
          <p:nvPr>
            <p:ph type="title"/>
          </p:nvPr>
        </p:nvSpPr>
        <p:spPr/>
        <p:txBody>
          <a:bodyPr/>
          <a:lstStyle/>
          <a:p>
            <a:r>
              <a:rPr lang="en-US" dirty="0"/>
              <a:t>Contextualization</a:t>
            </a:r>
          </a:p>
        </p:txBody>
      </p:sp>
      <p:sp>
        <p:nvSpPr>
          <p:cNvPr id="3" name="Content Placeholder 2">
            <a:extLst>
              <a:ext uri="{FF2B5EF4-FFF2-40B4-BE49-F238E27FC236}">
                <a16:creationId xmlns:a16="http://schemas.microsoft.com/office/drawing/2014/main" id="{755AF6B5-E6E4-1774-BDD1-B7C06F324967}"/>
              </a:ext>
            </a:extLst>
          </p:cNvPr>
          <p:cNvSpPr>
            <a:spLocks noGrp="1"/>
          </p:cNvSpPr>
          <p:nvPr>
            <p:ph idx="1"/>
          </p:nvPr>
        </p:nvSpPr>
        <p:spPr/>
        <p:txBody>
          <a:bodyPr>
            <a:normAutofit/>
          </a:bodyPr>
          <a:lstStyle/>
          <a:p>
            <a:pPr marL="0" indent="0">
              <a:buNone/>
            </a:pPr>
            <a:r>
              <a:rPr lang="en-US" b="1" dirty="0"/>
              <a:t>Activity : Think, Pair and Share</a:t>
            </a:r>
          </a:p>
          <a:p>
            <a:r>
              <a:rPr lang="en-US" dirty="0"/>
              <a:t>What have you been doing so far in your English lessons?</a:t>
            </a:r>
          </a:p>
          <a:p>
            <a:r>
              <a:rPr lang="en-US" dirty="0"/>
              <a:t>How do you engage students in literacy in the classroom?</a:t>
            </a:r>
          </a:p>
          <a:p>
            <a:r>
              <a:rPr lang="en-US" dirty="0"/>
              <a:t>What do you want to change or improve upon in your teaching strategies? </a:t>
            </a:r>
          </a:p>
          <a:p>
            <a:endParaRPr lang="en-US" dirty="0"/>
          </a:p>
        </p:txBody>
      </p:sp>
    </p:spTree>
    <p:extLst>
      <p:ext uri="{BB962C8B-B14F-4D97-AF65-F5344CB8AC3E}">
        <p14:creationId xmlns:p14="http://schemas.microsoft.com/office/powerpoint/2010/main" val="1066266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828AAA-2660-CE55-1704-FE6635DDB08C}"/>
              </a:ext>
            </a:extLst>
          </p:cNvPr>
          <p:cNvSpPr>
            <a:spLocks noGrp="1"/>
          </p:cNvSpPr>
          <p:nvPr>
            <p:ph type="title"/>
          </p:nvPr>
        </p:nvSpPr>
        <p:spPr/>
        <p:txBody>
          <a:bodyPr/>
          <a:lstStyle/>
          <a:p>
            <a:r>
              <a:rPr lang="en-CA" noProof="0" dirty="0"/>
              <a:t>Accessing the LTK+</a:t>
            </a:r>
          </a:p>
        </p:txBody>
      </p:sp>
      <p:sp>
        <p:nvSpPr>
          <p:cNvPr id="3" name="Content Placeholder 2">
            <a:extLst>
              <a:ext uri="{FF2B5EF4-FFF2-40B4-BE49-F238E27FC236}">
                <a16:creationId xmlns:a16="http://schemas.microsoft.com/office/drawing/2014/main" id="{C14DFAD5-B0BE-F9A5-78B3-C0D49FBB53F0}"/>
              </a:ext>
            </a:extLst>
          </p:cNvPr>
          <p:cNvSpPr>
            <a:spLocks noGrp="1"/>
          </p:cNvSpPr>
          <p:nvPr>
            <p:ph idx="1"/>
          </p:nvPr>
        </p:nvSpPr>
        <p:spPr/>
        <p:txBody>
          <a:bodyPr>
            <a:normAutofit/>
          </a:bodyPr>
          <a:lstStyle/>
          <a:p>
            <a:r>
              <a:rPr lang="en-CA" noProof="0" dirty="0">
                <a:highlight>
                  <a:srgbClr val="FFFF00"/>
                </a:highlight>
              </a:rPr>
              <a:t>Insert link to the installation, local version, or LITE version you expect teachers to use</a:t>
            </a:r>
          </a:p>
          <a:p>
            <a:r>
              <a:rPr lang="en-US" dirty="0">
                <a:highlight>
                  <a:srgbClr val="FFFF00"/>
                </a:highlight>
              </a:rPr>
              <a:t>Anything you need to add about how/when they’ll receive their account info?</a:t>
            </a:r>
          </a:p>
          <a:p>
            <a:endParaRPr lang="en-US" dirty="0"/>
          </a:p>
          <a:p>
            <a:r>
              <a:rPr lang="en-US" i="1" dirty="0">
                <a:solidFill>
                  <a:schemeClr val="bg2"/>
                </a:solidFill>
              </a:rPr>
              <a:t>Tip</a:t>
            </a:r>
            <a:r>
              <a:rPr lang="en-US" dirty="0"/>
              <a:t>: Create a thumbnail shortcut on the devices that students will be using for easy access.</a:t>
            </a:r>
          </a:p>
          <a:p>
            <a:pPr marL="0" indent="0">
              <a:buNone/>
            </a:pPr>
            <a:endParaRPr lang="en-CA" noProof="0" dirty="0"/>
          </a:p>
        </p:txBody>
      </p:sp>
    </p:spTree>
    <p:extLst>
      <p:ext uri="{BB962C8B-B14F-4D97-AF65-F5344CB8AC3E}">
        <p14:creationId xmlns:p14="http://schemas.microsoft.com/office/powerpoint/2010/main" val="2193607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0FFC7-F4AA-1C78-D0FF-283A223115FF}"/>
              </a:ext>
            </a:extLst>
          </p:cNvPr>
          <p:cNvSpPr>
            <a:spLocks noGrp="1"/>
          </p:cNvSpPr>
          <p:nvPr>
            <p:ph type="title"/>
          </p:nvPr>
        </p:nvSpPr>
        <p:spPr/>
        <p:txBody>
          <a:bodyPr/>
          <a:lstStyle/>
          <a:p>
            <a:r>
              <a:rPr lang="en-US" dirty="0"/>
              <a:t>Overview of the LTK+</a:t>
            </a:r>
          </a:p>
        </p:txBody>
      </p:sp>
      <p:pic>
        <p:nvPicPr>
          <p:cNvPr id="5" name="Content Placeholder 4" descr="Screen capture of the LTK+ lobby (teacher's account). There are logos for all of the tools: ePEARL, ABRA, ELM, IS-21 and READS. Some tools have the resources icon (apple silhouette with an R in the middle). ABRA and ELM also have a cog icon that leads to the assessment feature for that tool.">
            <a:extLst>
              <a:ext uri="{FF2B5EF4-FFF2-40B4-BE49-F238E27FC236}">
                <a16:creationId xmlns:a16="http://schemas.microsoft.com/office/drawing/2014/main" id="{1952B913-FCB6-1BFA-C1DD-0A532C4DC34A}"/>
              </a:ext>
            </a:extLst>
          </p:cNvPr>
          <p:cNvPicPr>
            <a:picLocks noGrp="1" noChangeAspect="1"/>
          </p:cNvPicPr>
          <p:nvPr>
            <p:ph idx="1"/>
          </p:nvPr>
        </p:nvPicPr>
        <p:blipFill>
          <a:blip r:embed="rId3"/>
          <a:stretch>
            <a:fillRect/>
          </a:stretch>
        </p:blipFill>
        <p:spPr>
          <a:xfrm>
            <a:off x="2913051" y="1825625"/>
            <a:ext cx="6365898" cy="4275138"/>
          </a:xfrm>
          <a:ln w="38100">
            <a:solidFill>
              <a:schemeClr val="tx1"/>
            </a:solidFill>
          </a:ln>
        </p:spPr>
      </p:pic>
      <p:sp>
        <p:nvSpPr>
          <p:cNvPr id="6" name="Oval 5" descr="Circle around the ABRA logo">
            <a:extLst>
              <a:ext uri="{FF2B5EF4-FFF2-40B4-BE49-F238E27FC236}">
                <a16:creationId xmlns:a16="http://schemas.microsoft.com/office/drawing/2014/main" id="{B88868C0-04EB-CDD4-8FC5-E5B4BA8ABFFF}"/>
              </a:ext>
            </a:extLst>
          </p:cNvPr>
          <p:cNvSpPr/>
          <p:nvPr/>
        </p:nvSpPr>
        <p:spPr>
          <a:xfrm>
            <a:off x="4738255" y="3657600"/>
            <a:ext cx="1357745" cy="519545"/>
          </a:xfrm>
          <a:prstGeom prst="ellipse">
            <a:avLst/>
          </a:prstGeom>
          <a:noFill/>
          <a:ln w="762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7" name="Oval 6" descr="Circle around the READS logo">
            <a:extLst>
              <a:ext uri="{FF2B5EF4-FFF2-40B4-BE49-F238E27FC236}">
                <a16:creationId xmlns:a16="http://schemas.microsoft.com/office/drawing/2014/main" id="{289F4A2B-9DAA-F5E5-F068-9111E34CF5ED}"/>
              </a:ext>
            </a:extLst>
          </p:cNvPr>
          <p:cNvSpPr/>
          <p:nvPr/>
        </p:nvSpPr>
        <p:spPr>
          <a:xfrm>
            <a:off x="6096000" y="4380273"/>
            <a:ext cx="1357745" cy="519545"/>
          </a:xfrm>
          <a:prstGeom prst="ellipse">
            <a:avLst/>
          </a:prstGeom>
          <a:noFill/>
          <a:ln w="762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1" name="Terminator 10">
            <a:extLst>
              <a:ext uri="{FF2B5EF4-FFF2-40B4-BE49-F238E27FC236}">
                <a16:creationId xmlns:a16="http://schemas.microsoft.com/office/drawing/2014/main" id="{FE65C588-27B9-2BA7-F305-15C78D1EA409}"/>
              </a:ext>
              <a:ext uri="{C183D7F6-B498-43B3-948B-1728B52AA6E4}">
                <adec:decorative xmlns:adec="http://schemas.microsoft.com/office/drawing/2017/decorative" val="1"/>
              </a:ext>
            </a:extLst>
          </p:cNvPr>
          <p:cNvSpPr/>
          <p:nvPr/>
        </p:nvSpPr>
        <p:spPr>
          <a:xfrm>
            <a:off x="703252" y="2828497"/>
            <a:ext cx="1704109" cy="488373"/>
          </a:xfrm>
          <a:prstGeom prst="flowChartTerminator">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dirty="0"/>
              <a:t>Literacy</a:t>
            </a:r>
          </a:p>
        </p:txBody>
      </p:sp>
      <p:sp>
        <p:nvSpPr>
          <p:cNvPr id="12" name="Terminator 11">
            <a:extLst>
              <a:ext uri="{FF2B5EF4-FFF2-40B4-BE49-F238E27FC236}">
                <a16:creationId xmlns:a16="http://schemas.microsoft.com/office/drawing/2014/main" id="{D7E230CA-2060-5A2A-2B1D-AAAD73AAFA71}"/>
              </a:ext>
              <a:ext uri="{C183D7F6-B498-43B3-948B-1728B52AA6E4}">
                <adec:decorative xmlns:adec="http://schemas.microsoft.com/office/drawing/2017/decorative" val="1"/>
              </a:ext>
            </a:extLst>
          </p:cNvPr>
          <p:cNvSpPr/>
          <p:nvPr/>
        </p:nvSpPr>
        <p:spPr>
          <a:xfrm>
            <a:off x="703252" y="3416445"/>
            <a:ext cx="1704109" cy="488373"/>
          </a:xfrm>
          <a:prstGeom prst="flowChartTerminator">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Numeracy</a:t>
            </a:r>
          </a:p>
        </p:txBody>
      </p:sp>
      <p:sp>
        <p:nvSpPr>
          <p:cNvPr id="13" name="Terminator 12">
            <a:extLst>
              <a:ext uri="{FF2B5EF4-FFF2-40B4-BE49-F238E27FC236}">
                <a16:creationId xmlns:a16="http://schemas.microsoft.com/office/drawing/2014/main" id="{51BB5B80-5D98-F249-DFC1-0F87CFC877F1}"/>
              </a:ext>
              <a:ext uri="{C183D7F6-B498-43B3-948B-1728B52AA6E4}">
                <adec:decorative xmlns:adec="http://schemas.microsoft.com/office/drawing/2017/decorative" val="1"/>
              </a:ext>
            </a:extLst>
          </p:cNvPr>
          <p:cNvSpPr/>
          <p:nvPr/>
        </p:nvSpPr>
        <p:spPr>
          <a:xfrm>
            <a:off x="703251" y="4001365"/>
            <a:ext cx="1704110" cy="610035"/>
          </a:xfrm>
          <a:prstGeom prst="flowChartTerminator">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dirty="0"/>
              <a:t>Self-regulated learning</a:t>
            </a:r>
          </a:p>
        </p:txBody>
      </p:sp>
      <p:sp>
        <p:nvSpPr>
          <p:cNvPr id="15" name="Terminator 14">
            <a:extLst>
              <a:ext uri="{FF2B5EF4-FFF2-40B4-BE49-F238E27FC236}">
                <a16:creationId xmlns:a16="http://schemas.microsoft.com/office/drawing/2014/main" id="{5F0B51D9-6FB4-F479-C73A-C4D5BC4EA11F}"/>
              </a:ext>
              <a:ext uri="{C183D7F6-B498-43B3-948B-1728B52AA6E4}">
                <adec:decorative xmlns:adec="http://schemas.microsoft.com/office/drawing/2017/decorative" val="1"/>
              </a:ext>
            </a:extLst>
          </p:cNvPr>
          <p:cNvSpPr/>
          <p:nvPr/>
        </p:nvSpPr>
        <p:spPr>
          <a:xfrm>
            <a:off x="703251" y="4710976"/>
            <a:ext cx="1704110" cy="610035"/>
          </a:xfrm>
          <a:prstGeom prst="flowChartTerminator">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dirty="0"/>
              <a:t>Information literacy</a:t>
            </a:r>
          </a:p>
        </p:txBody>
      </p:sp>
      <p:sp>
        <p:nvSpPr>
          <p:cNvPr id="16" name="Oval 15" descr="Circle around the ELM logo">
            <a:extLst>
              <a:ext uri="{FF2B5EF4-FFF2-40B4-BE49-F238E27FC236}">
                <a16:creationId xmlns:a16="http://schemas.microsoft.com/office/drawing/2014/main" id="{82B254E4-57BE-F4CD-4B81-D1E46DF1DE8C}"/>
              </a:ext>
            </a:extLst>
          </p:cNvPr>
          <p:cNvSpPr/>
          <p:nvPr/>
        </p:nvSpPr>
        <p:spPr>
          <a:xfrm>
            <a:off x="6134100" y="3676218"/>
            <a:ext cx="1357745" cy="519545"/>
          </a:xfrm>
          <a:prstGeom prst="ellipse">
            <a:avLst/>
          </a:prstGeom>
          <a:noFill/>
          <a:ln w="762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17" name="Oval 16" descr="Circle around the IS-21 logo">
            <a:extLst>
              <a:ext uri="{FF2B5EF4-FFF2-40B4-BE49-F238E27FC236}">
                <a16:creationId xmlns:a16="http://schemas.microsoft.com/office/drawing/2014/main" id="{19C2991D-74A5-F8DE-1AE6-42AFB8DA3F21}"/>
              </a:ext>
            </a:extLst>
          </p:cNvPr>
          <p:cNvSpPr/>
          <p:nvPr/>
        </p:nvSpPr>
        <p:spPr>
          <a:xfrm>
            <a:off x="4738255" y="4388570"/>
            <a:ext cx="1357745" cy="519545"/>
          </a:xfrm>
          <a:prstGeom prst="ellipse">
            <a:avLst/>
          </a:prstGeom>
          <a:noFill/>
          <a:ln w="762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8" name="Oval 17" descr="Circle around the ePEARL logo">
            <a:extLst>
              <a:ext uri="{FF2B5EF4-FFF2-40B4-BE49-F238E27FC236}">
                <a16:creationId xmlns:a16="http://schemas.microsoft.com/office/drawing/2014/main" id="{BAD20001-1C67-5597-FFD5-0C9F486A7279}"/>
              </a:ext>
            </a:extLst>
          </p:cNvPr>
          <p:cNvSpPr/>
          <p:nvPr/>
        </p:nvSpPr>
        <p:spPr>
          <a:xfrm>
            <a:off x="5455227" y="2753591"/>
            <a:ext cx="1357745" cy="707013"/>
          </a:xfrm>
          <a:prstGeom prst="ellipse">
            <a:avLst/>
          </a:prstGeom>
          <a:noFill/>
          <a:ln w="76200"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ctr"/>
          <a:lstStyle/>
          <a:p>
            <a:pPr algn="ctr"/>
            <a:endParaRPr lang="en-US"/>
          </a:p>
        </p:txBody>
      </p:sp>
      <p:sp>
        <p:nvSpPr>
          <p:cNvPr id="23" name="Terminator 22">
            <a:extLst>
              <a:ext uri="{FF2B5EF4-FFF2-40B4-BE49-F238E27FC236}">
                <a16:creationId xmlns:a16="http://schemas.microsoft.com/office/drawing/2014/main" id="{90F1B044-BD91-7F2A-55EA-217F05F6A3F1}"/>
              </a:ext>
              <a:ext uri="{C183D7F6-B498-43B3-948B-1728B52AA6E4}">
                <adec:decorative xmlns:adec="http://schemas.microsoft.com/office/drawing/2017/decorative" val="1"/>
              </a:ext>
            </a:extLst>
          </p:cNvPr>
          <p:cNvSpPr/>
          <p:nvPr/>
        </p:nvSpPr>
        <p:spPr>
          <a:xfrm>
            <a:off x="9580881" y="3245033"/>
            <a:ext cx="2090733" cy="873489"/>
          </a:xfrm>
          <a:prstGeom prst="plaque">
            <a:avLst/>
          </a:prstGeom>
          <a:solidFill>
            <a:schemeClr val="tx2">
              <a:lumMod val="40000"/>
              <a:lumOff val="60000"/>
            </a:schemeClr>
          </a:solidFill>
          <a:ln>
            <a:solidFill>
              <a:schemeClr val="tx2"/>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Evidence-based &amp; evidence-proven</a:t>
            </a:r>
          </a:p>
        </p:txBody>
      </p:sp>
      <p:sp>
        <p:nvSpPr>
          <p:cNvPr id="24" name="Terminator 22">
            <a:extLst>
              <a:ext uri="{FF2B5EF4-FFF2-40B4-BE49-F238E27FC236}">
                <a16:creationId xmlns:a16="http://schemas.microsoft.com/office/drawing/2014/main" id="{45A71798-1614-F3F0-BE38-4BC7406D7C21}"/>
              </a:ext>
              <a:ext uri="{C183D7F6-B498-43B3-948B-1728B52AA6E4}">
                <adec:decorative xmlns:adec="http://schemas.microsoft.com/office/drawing/2017/decorative" val="1"/>
              </a:ext>
            </a:extLst>
          </p:cNvPr>
          <p:cNvSpPr/>
          <p:nvPr/>
        </p:nvSpPr>
        <p:spPr>
          <a:xfrm>
            <a:off x="9580880" y="4236049"/>
            <a:ext cx="2090733" cy="873489"/>
          </a:xfrm>
          <a:prstGeom prst="plaque">
            <a:avLst/>
          </a:prstGeom>
          <a:solidFill>
            <a:schemeClr val="tx2">
              <a:lumMod val="40000"/>
              <a:lumOff val="60000"/>
            </a:schemeClr>
          </a:solidFill>
          <a:ln>
            <a:solidFill>
              <a:schemeClr val="tx2"/>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Used internationally</a:t>
            </a:r>
          </a:p>
        </p:txBody>
      </p:sp>
      <p:sp>
        <p:nvSpPr>
          <p:cNvPr id="25" name="Terminator 22">
            <a:extLst>
              <a:ext uri="{FF2B5EF4-FFF2-40B4-BE49-F238E27FC236}">
                <a16:creationId xmlns:a16="http://schemas.microsoft.com/office/drawing/2014/main" id="{37C55C0A-838C-7301-10C4-A01C1AAB9081}"/>
              </a:ext>
              <a:ext uri="{C183D7F6-B498-43B3-948B-1728B52AA6E4}">
                <adec:decorative xmlns:adec="http://schemas.microsoft.com/office/drawing/2017/decorative" val="1"/>
              </a:ext>
            </a:extLst>
          </p:cNvPr>
          <p:cNvSpPr/>
          <p:nvPr/>
        </p:nvSpPr>
        <p:spPr>
          <a:xfrm>
            <a:off x="9580880" y="5227066"/>
            <a:ext cx="2090733" cy="873489"/>
          </a:xfrm>
          <a:prstGeom prst="plaque">
            <a:avLst/>
          </a:prstGeom>
          <a:solidFill>
            <a:schemeClr val="tx2">
              <a:lumMod val="40000"/>
              <a:lumOff val="60000"/>
            </a:schemeClr>
          </a:solidFill>
          <a:ln>
            <a:solidFill>
              <a:schemeClr val="tx2"/>
            </a:solidFill>
          </a:ln>
        </p:spPr>
        <p:style>
          <a:lnRef idx="2">
            <a:schemeClr val="accent6">
              <a:shade val="15000"/>
            </a:schemeClr>
          </a:lnRef>
          <a:fillRef idx="1">
            <a:schemeClr val="accent6"/>
          </a:fillRef>
          <a:effectRef idx="0">
            <a:schemeClr val="accent6"/>
          </a:effectRef>
          <a:fontRef idx="minor">
            <a:schemeClr val="lt1"/>
          </a:fontRef>
        </p:style>
        <p:txBody>
          <a:bodyPr lIns="36000" rIns="36000" rtlCol="0" anchor="ctr">
            <a:noAutofit/>
          </a:bodyPr>
          <a:lstStyle/>
          <a:p>
            <a:pPr algn="ctr"/>
            <a:r>
              <a:rPr lang="en-US" sz="1600" dirty="0"/>
              <a:t>Winner of the UNESCO King Sejong Literacy Prize</a:t>
            </a:r>
          </a:p>
        </p:txBody>
      </p:sp>
      <p:sp>
        <p:nvSpPr>
          <p:cNvPr id="26" name="Terminator 22">
            <a:extLst>
              <a:ext uri="{FF2B5EF4-FFF2-40B4-BE49-F238E27FC236}">
                <a16:creationId xmlns:a16="http://schemas.microsoft.com/office/drawing/2014/main" id="{F5D9FAFA-311F-BD2E-7239-5B0DCEA73447}"/>
              </a:ext>
              <a:ext uri="{C183D7F6-B498-43B3-948B-1728B52AA6E4}">
                <adec:decorative xmlns:adec="http://schemas.microsoft.com/office/drawing/2017/decorative" val="1"/>
              </a:ext>
            </a:extLst>
          </p:cNvPr>
          <p:cNvSpPr/>
          <p:nvPr/>
        </p:nvSpPr>
        <p:spPr>
          <a:xfrm>
            <a:off x="9580880" y="2254017"/>
            <a:ext cx="2090733" cy="873489"/>
          </a:xfrm>
          <a:prstGeom prst="plaque">
            <a:avLst/>
          </a:prstGeom>
          <a:solidFill>
            <a:schemeClr val="tx2">
              <a:lumMod val="40000"/>
              <a:lumOff val="60000"/>
            </a:schemeClr>
          </a:solidFill>
          <a:ln>
            <a:solidFill>
              <a:schemeClr val="tx2"/>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en-US" dirty="0"/>
              <a:t>Designed to build foundational skills</a:t>
            </a:r>
          </a:p>
        </p:txBody>
      </p:sp>
    </p:spTree>
    <p:extLst>
      <p:ext uri="{BB962C8B-B14F-4D97-AF65-F5344CB8AC3E}">
        <p14:creationId xmlns:p14="http://schemas.microsoft.com/office/powerpoint/2010/main" val="23767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dissolv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dissolve">
                                      <p:cBhvr>
                                        <p:cTn id="18" dur="500"/>
                                        <p:tgtEl>
                                          <p:spTgt spid="16"/>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dissolv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dissolve">
                                      <p:cBhvr>
                                        <p:cTn id="26" dur="500"/>
                                        <p:tgtEl>
                                          <p:spTgt spid="18"/>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dissolve">
                                      <p:cBhvr>
                                        <p:cTn id="29" dur="5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dissolve">
                                      <p:cBhvr>
                                        <p:cTn id="34" dur="500"/>
                                        <p:tgtEl>
                                          <p:spTgt spid="17"/>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dissolve">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2" grpId="0" animBg="1"/>
      <p:bldP spid="13" grpId="0" animBg="1"/>
      <p:bldP spid="15" grpId="0" animBg="1"/>
      <p:bldP spid="16" grpId="0" animBg="1"/>
      <p:bldP spid="17"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6E8C6-DB58-B61D-0177-4F4044F9DD50}"/>
              </a:ext>
            </a:extLst>
          </p:cNvPr>
          <p:cNvSpPr>
            <a:spLocks noGrp="1"/>
          </p:cNvSpPr>
          <p:nvPr>
            <p:ph type="title"/>
          </p:nvPr>
        </p:nvSpPr>
        <p:spPr/>
        <p:txBody>
          <a:bodyPr/>
          <a:lstStyle/>
          <a:p>
            <a:r>
              <a:rPr lang="en-US" dirty="0"/>
              <a:t>Overview of the LTK+</a:t>
            </a:r>
          </a:p>
        </p:txBody>
      </p:sp>
      <p:sp>
        <p:nvSpPr>
          <p:cNvPr id="4" name="Content Placeholder 3">
            <a:extLst>
              <a:ext uri="{FF2B5EF4-FFF2-40B4-BE49-F238E27FC236}">
                <a16:creationId xmlns:a16="http://schemas.microsoft.com/office/drawing/2014/main" id="{9727E104-12B0-363D-387E-D26AE33FB90F}"/>
              </a:ext>
            </a:extLst>
          </p:cNvPr>
          <p:cNvSpPr>
            <a:spLocks noGrp="1"/>
          </p:cNvSpPr>
          <p:nvPr>
            <p:ph sz="half" idx="2"/>
          </p:nvPr>
        </p:nvSpPr>
        <p:spPr/>
        <p:txBody>
          <a:bodyPr/>
          <a:lstStyle/>
          <a:p>
            <a:r>
              <a:rPr lang="en-US" dirty="0"/>
              <a:t>There are teacher accounts and student accounts.</a:t>
            </a:r>
          </a:p>
          <a:p>
            <a:r>
              <a:rPr lang="en-US" dirty="0"/>
              <a:t>The teacher accounts have extra icons:</a:t>
            </a:r>
          </a:p>
          <a:p>
            <a:pPr lvl="1"/>
            <a:r>
              <a:rPr lang="en-US" dirty="0"/>
              <a:t>Resources: links to a website on Concordia’s servers – need an internet connection (we’ll explore this more later today)</a:t>
            </a:r>
          </a:p>
          <a:p>
            <a:pPr lvl="1"/>
            <a:r>
              <a:rPr lang="en-US" dirty="0"/>
              <a:t>Assessment (more on this in Day 3)</a:t>
            </a:r>
          </a:p>
        </p:txBody>
      </p:sp>
      <p:pic>
        <p:nvPicPr>
          <p:cNvPr id="6" name="Content Placeholder 4" descr="Screen capture of the LTK+ lobby (teacher's account). There are logos for all of the tools: ePEARL, ABRA, ELM, IS-21 and READS. Some tools have the resources icon (apple silhouette with an R in the middle). ABRA and ELM also have a cog icon that leads to the assessment feature for that tool.">
            <a:extLst>
              <a:ext uri="{FF2B5EF4-FFF2-40B4-BE49-F238E27FC236}">
                <a16:creationId xmlns:a16="http://schemas.microsoft.com/office/drawing/2014/main" id="{80D63797-B24F-3737-4546-EA88824F6844}"/>
              </a:ext>
            </a:extLst>
          </p:cNvPr>
          <p:cNvPicPr>
            <a:picLocks noGrp="1" noChangeAspect="1"/>
          </p:cNvPicPr>
          <p:nvPr>
            <p:ph sz="half" idx="1"/>
          </p:nvPr>
        </p:nvPicPr>
        <p:blipFill>
          <a:blip r:embed="rId2"/>
          <a:stretch>
            <a:fillRect/>
          </a:stretch>
        </p:blipFill>
        <p:spPr>
          <a:xfrm>
            <a:off x="838200" y="2261394"/>
            <a:ext cx="5181600" cy="3479800"/>
          </a:xfrm>
          <a:ln w="38100">
            <a:solidFill>
              <a:schemeClr val="tx1"/>
            </a:solidFill>
          </a:ln>
        </p:spPr>
      </p:pic>
      <p:sp>
        <p:nvSpPr>
          <p:cNvPr id="8" name="Oval 7" descr="Circle around the ABRA icons for teacher resources and assessment.">
            <a:extLst>
              <a:ext uri="{FF2B5EF4-FFF2-40B4-BE49-F238E27FC236}">
                <a16:creationId xmlns:a16="http://schemas.microsoft.com/office/drawing/2014/main" id="{B87987BC-63D5-2C37-67FB-29F4FCFACC02}"/>
              </a:ext>
            </a:extLst>
          </p:cNvPr>
          <p:cNvSpPr/>
          <p:nvPr/>
        </p:nvSpPr>
        <p:spPr>
          <a:xfrm>
            <a:off x="2848130" y="3533931"/>
            <a:ext cx="674559" cy="423472"/>
          </a:xfrm>
          <a:prstGeom prst="ellipse">
            <a:avLst/>
          </a:prstGeom>
          <a:noFill/>
          <a:ln w="76200" cap="flat" cmpd="sng" algn="ctr">
            <a:solidFill>
              <a:schemeClr val="accent6"/>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Tree>
    <p:extLst>
      <p:ext uri="{BB962C8B-B14F-4D97-AF65-F5344CB8AC3E}">
        <p14:creationId xmlns:p14="http://schemas.microsoft.com/office/powerpoint/2010/main" val="217000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61B7B-3F8A-9A53-EDB8-7140D1B175D4}"/>
              </a:ext>
            </a:extLst>
          </p:cNvPr>
          <p:cNvSpPr>
            <a:spLocks noGrp="1"/>
          </p:cNvSpPr>
          <p:nvPr>
            <p:ph type="title"/>
          </p:nvPr>
        </p:nvSpPr>
        <p:spPr/>
        <p:txBody>
          <a:bodyPr/>
          <a:lstStyle/>
          <a:p>
            <a:r>
              <a:rPr lang="en-US" dirty="0"/>
              <a:t>Overview of ABRA</a:t>
            </a:r>
          </a:p>
        </p:txBody>
      </p:sp>
      <p:sp>
        <p:nvSpPr>
          <p:cNvPr id="3" name="Content Placeholder 2">
            <a:extLst>
              <a:ext uri="{FF2B5EF4-FFF2-40B4-BE49-F238E27FC236}">
                <a16:creationId xmlns:a16="http://schemas.microsoft.com/office/drawing/2014/main" id="{66C1F599-960C-CBDC-0991-5E11FA0566D8}"/>
              </a:ext>
            </a:extLst>
          </p:cNvPr>
          <p:cNvSpPr>
            <a:spLocks noGrp="1"/>
          </p:cNvSpPr>
          <p:nvPr>
            <p:ph sz="half" idx="1"/>
          </p:nvPr>
        </p:nvSpPr>
        <p:spPr/>
        <p:txBody>
          <a:bodyPr>
            <a:normAutofit/>
          </a:bodyPr>
          <a:lstStyle/>
          <a:p>
            <a:r>
              <a:rPr lang="en-US" dirty="0"/>
              <a:t>Balanced literacy approach</a:t>
            </a:r>
          </a:p>
          <a:p>
            <a:r>
              <a:rPr lang="en-US" dirty="0"/>
              <a:t>Designed for beginning readers</a:t>
            </a:r>
          </a:p>
          <a:p>
            <a:r>
              <a:rPr lang="en-US" dirty="0"/>
              <a:t>4 key literacy skills: alphabetics, fluency, comprehension, and writing</a:t>
            </a:r>
          </a:p>
          <a:p>
            <a:r>
              <a:rPr lang="en-US" dirty="0"/>
              <a:t>Evidence-based: National Reading Panel</a:t>
            </a:r>
          </a:p>
          <a:p>
            <a:r>
              <a:rPr lang="en-US" dirty="0"/>
              <a:t>Evidence-Proven: Many international studies (including third party evaluations)</a:t>
            </a:r>
          </a:p>
        </p:txBody>
      </p:sp>
      <p:pic>
        <p:nvPicPr>
          <p:cNvPr id="6" name="Content Placeholder 5" descr="Screen capture of a video titled “What is a Balanced Literacy Approach?”">
            <a:hlinkClick r:id="rId3"/>
            <a:extLst>
              <a:ext uri="{FF2B5EF4-FFF2-40B4-BE49-F238E27FC236}">
                <a16:creationId xmlns:a16="http://schemas.microsoft.com/office/drawing/2014/main" id="{BAAA0054-FEEF-CD51-A8BB-E7CC374762F3}"/>
              </a:ext>
            </a:extLst>
          </p:cNvPr>
          <p:cNvPicPr>
            <a:picLocks noGrp="1" noChangeAspect="1"/>
          </p:cNvPicPr>
          <p:nvPr>
            <p:ph sz="half" idx="2"/>
          </p:nvPr>
        </p:nvPicPr>
        <p:blipFill>
          <a:blip r:embed="rId4"/>
          <a:stretch>
            <a:fillRect/>
          </a:stretch>
        </p:blipFill>
        <p:spPr>
          <a:xfrm>
            <a:off x="6172200" y="2531885"/>
            <a:ext cx="5181600" cy="2938817"/>
          </a:xfrm>
          <a:ln>
            <a:solidFill>
              <a:schemeClr val="bg1">
                <a:lumMod val="50000"/>
              </a:schemeClr>
            </a:solidFill>
          </a:ln>
        </p:spPr>
      </p:pic>
    </p:spTree>
    <p:extLst>
      <p:ext uri="{BB962C8B-B14F-4D97-AF65-F5344CB8AC3E}">
        <p14:creationId xmlns:p14="http://schemas.microsoft.com/office/powerpoint/2010/main" val="3773453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E78C6-5CDE-FC57-E019-14DF3DEF69C3}"/>
              </a:ext>
            </a:extLst>
          </p:cNvPr>
          <p:cNvSpPr>
            <a:spLocks noGrp="1"/>
          </p:cNvSpPr>
          <p:nvPr>
            <p:ph type="title"/>
          </p:nvPr>
        </p:nvSpPr>
        <p:spPr/>
        <p:txBody>
          <a:bodyPr/>
          <a:lstStyle/>
          <a:p>
            <a:r>
              <a:rPr lang="en-US" dirty="0"/>
              <a:t>Overview of ABRA</a:t>
            </a:r>
          </a:p>
        </p:txBody>
      </p:sp>
      <p:sp>
        <p:nvSpPr>
          <p:cNvPr id="4" name="Content Placeholder 3">
            <a:extLst>
              <a:ext uri="{FF2B5EF4-FFF2-40B4-BE49-F238E27FC236}">
                <a16:creationId xmlns:a16="http://schemas.microsoft.com/office/drawing/2014/main" id="{51601CE8-28D5-4D54-F693-F912D998E78E}"/>
              </a:ext>
            </a:extLst>
          </p:cNvPr>
          <p:cNvSpPr>
            <a:spLocks noGrp="1"/>
          </p:cNvSpPr>
          <p:nvPr>
            <p:ph sz="half" idx="2"/>
          </p:nvPr>
        </p:nvSpPr>
        <p:spPr/>
        <p:txBody>
          <a:bodyPr/>
          <a:lstStyle/>
          <a:p>
            <a:r>
              <a:rPr lang="en-US" dirty="0"/>
              <a:t>Sounds, Letters, and Words – Alphabetics</a:t>
            </a:r>
          </a:p>
          <a:p>
            <a:pPr lvl="1"/>
            <a:r>
              <a:rPr lang="en-US" dirty="0"/>
              <a:t>Pre-Alphabetics</a:t>
            </a:r>
          </a:p>
          <a:p>
            <a:pPr lvl="1"/>
            <a:r>
              <a:rPr lang="en-US" dirty="0"/>
              <a:t>Phonological and Phonemic Awareness</a:t>
            </a:r>
          </a:p>
          <a:p>
            <a:pPr lvl="1"/>
            <a:r>
              <a:rPr lang="en-US" dirty="0"/>
              <a:t>Phonics</a:t>
            </a:r>
          </a:p>
          <a:p>
            <a:r>
              <a:rPr lang="en-US" dirty="0"/>
              <a:t>Reading – Fluency</a:t>
            </a:r>
          </a:p>
          <a:p>
            <a:r>
              <a:rPr lang="en-US" dirty="0"/>
              <a:t>Understanding the Story – Comprehension &amp; Vocabulary</a:t>
            </a:r>
          </a:p>
          <a:p>
            <a:r>
              <a:rPr lang="en-US" dirty="0"/>
              <a:t>Writing - Typing</a:t>
            </a:r>
          </a:p>
        </p:txBody>
      </p:sp>
      <p:pic>
        <p:nvPicPr>
          <p:cNvPr id="5" name="Content Placeholder 4" descr="A screenshot of ABRA's Adventure room. ">
            <a:extLst>
              <a:ext uri="{FF2B5EF4-FFF2-40B4-BE49-F238E27FC236}">
                <a16:creationId xmlns:a16="http://schemas.microsoft.com/office/drawing/2014/main" id="{C91FD1A8-B948-962A-775C-45CB902C5F5B}"/>
              </a:ext>
            </a:extLst>
          </p:cNvPr>
          <p:cNvPicPr>
            <a:picLocks noGrp="1" noChangeAspect="1"/>
          </p:cNvPicPr>
          <p:nvPr>
            <p:ph sz="half" idx="1"/>
          </p:nvPr>
        </p:nvPicPr>
        <p:blipFill>
          <a:blip r:embed="rId3"/>
          <a:srcRect/>
          <a:stretch/>
        </p:blipFill>
        <p:spPr>
          <a:xfrm>
            <a:off x="808730" y="1993535"/>
            <a:ext cx="5240541" cy="3922919"/>
          </a:xfrm>
          <a:prstGeom prst="rect">
            <a:avLst/>
          </a:prstGeom>
          <a:ln w="38100">
            <a:solidFill>
              <a:schemeClr val="tx1"/>
            </a:solidFill>
          </a:ln>
        </p:spPr>
      </p:pic>
    </p:spTree>
    <p:extLst>
      <p:ext uri="{BB962C8B-B14F-4D97-AF65-F5344CB8AC3E}">
        <p14:creationId xmlns:p14="http://schemas.microsoft.com/office/powerpoint/2010/main" val="3567775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7021D-A34D-5825-7EB3-E820531F6FC8}"/>
              </a:ext>
            </a:extLst>
          </p:cNvPr>
          <p:cNvSpPr>
            <a:spLocks noGrp="1"/>
          </p:cNvSpPr>
          <p:nvPr>
            <p:ph type="title"/>
          </p:nvPr>
        </p:nvSpPr>
        <p:spPr/>
        <p:txBody>
          <a:bodyPr/>
          <a:lstStyle/>
          <a:p>
            <a:r>
              <a:rPr lang="en-US" dirty="0"/>
              <a:t>Overview of ABRA</a:t>
            </a:r>
          </a:p>
        </p:txBody>
      </p:sp>
      <p:pic>
        <p:nvPicPr>
          <p:cNvPr id="6" name="Content Placeholder 5" descr="A screenshot of ABRA's Adventure room with an example of an activity that was selected but it needs to also be connected to a story before the Go button is active.">
            <a:extLst>
              <a:ext uri="{FF2B5EF4-FFF2-40B4-BE49-F238E27FC236}">
                <a16:creationId xmlns:a16="http://schemas.microsoft.com/office/drawing/2014/main" id="{E05D0E83-4886-116D-B5A7-FEC5FA1C63B6}"/>
              </a:ext>
            </a:extLst>
          </p:cNvPr>
          <p:cNvPicPr>
            <a:picLocks noGrp="1" noChangeAspect="1"/>
          </p:cNvPicPr>
          <p:nvPr>
            <p:ph sz="half" idx="1"/>
          </p:nvPr>
        </p:nvPicPr>
        <p:blipFill>
          <a:blip r:embed="rId3"/>
          <a:stretch>
            <a:fillRect/>
          </a:stretch>
        </p:blipFill>
        <p:spPr>
          <a:xfrm>
            <a:off x="838200" y="2056587"/>
            <a:ext cx="5181600" cy="3889414"/>
          </a:xfrm>
          <a:ln w="38100">
            <a:solidFill>
              <a:schemeClr val="tx1"/>
            </a:solidFill>
          </a:ln>
        </p:spPr>
      </p:pic>
      <p:sp>
        <p:nvSpPr>
          <p:cNvPr id="4" name="Content Placeholder 3">
            <a:extLst>
              <a:ext uri="{FF2B5EF4-FFF2-40B4-BE49-F238E27FC236}">
                <a16:creationId xmlns:a16="http://schemas.microsoft.com/office/drawing/2014/main" id="{DB0E35CE-0C6D-F8DD-E902-6C669218FBA3}"/>
              </a:ext>
            </a:extLst>
          </p:cNvPr>
          <p:cNvSpPr>
            <a:spLocks noGrp="1"/>
          </p:cNvSpPr>
          <p:nvPr>
            <p:ph sz="half" idx="2"/>
          </p:nvPr>
        </p:nvSpPr>
        <p:spPr/>
        <p:txBody>
          <a:bodyPr/>
          <a:lstStyle/>
          <a:p>
            <a:r>
              <a:rPr lang="en-US" dirty="0"/>
              <a:t>Flexible – no set path. Can be tailored to different contexts and students’ needs</a:t>
            </a:r>
          </a:p>
          <a:p>
            <a:r>
              <a:rPr lang="en-US" dirty="0"/>
              <a:t>33 activities &amp; 20 stories</a:t>
            </a:r>
            <a:br>
              <a:rPr lang="en-US" dirty="0"/>
            </a:br>
            <a:r>
              <a:rPr lang="en-US" i="1" dirty="0">
                <a:solidFill>
                  <a:schemeClr val="bg1">
                    <a:lumMod val="50000"/>
                  </a:schemeClr>
                </a:solidFill>
              </a:rPr>
              <a:t>Plus 15 student stories</a:t>
            </a:r>
          </a:p>
          <a:p>
            <a:r>
              <a:rPr lang="en-US" dirty="0"/>
              <a:t>Some activities must be connected to a story</a:t>
            </a:r>
          </a:p>
          <a:p>
            <a:r>
              <a:rPr lang="en-US" dirty="0"/>
              <a:t>Each activity has a demo video so students know what to do</a:t>
            </a:r>
          </a:p>
          <a:p>
            <a:endParaRPr lang="en-US" dirty="0"/>
          </a:p>
        </p:txBody>
      </p:sp>
      <p:sp>
        <p:nvSpPr>
          <p:cNvPr id="7" name="Down Arrow 6" descr="Arrow pointed at the go button">
            <a:extLst>
              <a:ext uri="{FF2B5EF4-FFF2-40B4-BE49-F238E27FC236}">
                <a16:creationId xmlns:a16="http://schemas.microsoft.com/office/drawing/2014/main" id="{3B755690-6967-1267-221E-6E4E1AFAFED6}"/>
              </a:ext>
            </a:extLst>
          </p:cNvPr>
          <p:cNvSpPr/>
          <p:nvPr/>
        </p:nvSpPr>
        <p:spPr>
          <a:xfrm rot="4098347">
            <a:off x="5214101" y="4134329"/>
            <a:ext cx="1129486" cy="1242832"/>
          </a:xfrm>
          <a:prstGeom prst="downArrow">
            <a:avLst>
              <a:gd name="adj1" fmla="val 33603"/>
              <a:gd name="adj2" fmla="val 41802"/>
            </a:avLst>
          </a:prstGeom>
          <a:solidFill>
            <a:schemeClr val="accent2"/>
          </a:solidFill>
          <a:ln>
            <a:solidFill>
              <a:schemeClr val="accent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61570344"/>
      </p:ext>
    </p:extLst>
  </p:cSld>
  <p:clrMapOvr>
    <a:masterClrMapping/>
  </p:clrMapOvr>
</p:sld>
</file>

<file path=ppt/theme/theme1.xml><?xml version="1.0" encoding="utf-8"?>
<a:theme xmlns:a="http://schemas.openxmlformats.org/drawingml/2006/main" name="Office Theme">
  <a:themeElements>
    <a:clrScheme name="LTK Colour Theme">
      <a:dk1>
        <a:srgbClr val="000000"/>
      </a:dk1>
      <a:lt1>
        <a:srgbClr val="FFFFFF"/>
      </a:lt1>
      <a:dk2>
        <a:srgbClr val="1F4498"/>
      </a:dk2>
      <a:lt2>
        <a:srgbClr val="F06623"/>
      </a:lt2>
      <a:accent1>
        <a:srgbClr val="A7C54B"/>
      </a:accent1>
      <a:accent2>
        <a:srgbClr val="04AED0"/>
      </a:accent2>
      <a:accent3>
        <a:srgbClr val="369D61"/>
      </a:accent3>
      <a:accent4>
        <a:srgbClr val="A662DF"/>
      </a:accent4>
      <a:accent5>
        <a:srgbClr val="FAA91B"/>
      </a:accent5>
      <a:accent6>
        <a:srgbClr val="EC187B"/>
      </a:accent6>
      <a:hlink>
        <a:srgbClr val="04AED0"/>
      </a:hlink>
      <a:folHlink>
        <a:srgbClr val="9866A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1CE9D0C4-5A22-3F45-972E-886EE8FF79B1}" vid="{9D6B8480-656B-4B45-8163-56057517BD3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1404</TotalTime>
  <Words>2436</Words>
  <Application>Microsoft Macintosh PowerPoint</Application>
  <PresentationFormat>Widescreen</PresentationFormat>
  <Paragraphs>235</Paragraphs>
  <Slides>27</Slides>
  <Notes>19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Aptos</vt:lpstr>
      <vt:lpstr>Arial</vt:lpstr>
      <vt:lpstr>Avenir Book</vt:lpstr>
      <vt:lpstr>Calibri</vt:lpstr>
      <vt:lpstr>Candara</vt:lpstr>
      <vt:lpstr>Myriad Pro</vt:lpstr>
      <vt:lpstr>Times</vt:lpstr>
      <vt:lpstr>Office Theme</vt:lpstr>
      <vt:lpstr>Teaching Early Literacy with the Learning Toolkit+</vt:lpstr>
      <vt:lpstr>Agenda – Day 2</vt:lpstr>
      <vt:lpstr>Contextualization</vt:lpstr>
      <vt:lpstr>Accessing the LTK+</vt:lpstr>
      <vt:lpstr>Overview of the LTK+</vt:lpstr>
      <vt:lpstr>Overview of the LTK+</vt:lpstr>
      <vt:lpstr>Overview of ABRA</vt:lpstr>
      <vt:lpstr>Overview of ABRA</vt:lpstr>
      <vt:lpstr>Overview of ABRA</vt:lpstr>
      <vt:lpstr>Overview of ABRA</vt:lpstr>
      <vt:lpstr>Overview of ABRA</vt:lpstr>
      <vt:lpstr>Relevant Resources</vt:lpstr>
      <vt:lpstr>Break</vt:lpstr>
      <vt:lpstr>Warm-up Activity</vt:lpstr>
      <vt:lpstr>Alphabetics</vt:lpstr>
      <vt:lpstr>Alphabetics</vt:lpstr>
      <vt:lpstr>Pre-Alphabetics</vt:lpstr>
      <vt:lpstr>Pre-Alphabetics Demo</vt:lpstr>
      <vt:lpstr>Now, You Try!</vt:lpstr>
      <vt:lpstr>Pre-Alphabetics Exploration</vt:lpstr>
      <vt:lpstr>Review Key Concept from Day 1</vt:lpstr>
      <vt:lpstr>Phonemic Awareness Demo</vt:lpstr>
      <vt:lpstr>Curriculum Connections</vt:lpstr>
      <vt:lpstr>Curriculum Connections</vt:lpstr>
      <vt:lpstr>Teacher Resources</vt:lpstr>
      <vt:lpstr>Questions?</vt:lpstr>
      <vt:lpstr>Looking Ahead – Day 3 Topics</vt:lpstr>
    </vt:vector>
  </TitlesOfParts>
  <Manager/>
  <Company>CSLP / CU</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Teaching Early Literacy with LTK+</dc:title>
  <dc:subject>Training Day 2</dc:subject>
  <dc:creator>CSLP</dc:creator>
  <cp:keywords/>
  <dc:description/>
  <cp:lastModifiedBy>Anne Wade</cp:lastModifiedBy>
  <cp:revision>48</cp:revision>
  <dcterms:created xsi:type="dcterms:W3CDTF">2024-12-03T16:35:29Z</dcterms:created>
  <dcterms:modified xsi:type="dcterms:W3CDTF">2025-08-24T21:20:00Z</dcterms:modified>
  <cp:category/>
</cp:coreProperties>
</file>