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257" r:id="rId3"/>
    <p:sldId id="258" r:id="rId4"/>
    <p:sldId id="259" r:id="rId5"/>
    <p:sldId id="300" r:id="rId6"/>
    <p:sldId id="260" r:id="rId7"/>
    <p:sldId id="261" r:id="rId8"/>
    <p:sldId id="262" r:id="rId9"/>
    <p:sldId id="263" r:id="rId10"/>
    <p:sldId id="264" r:id="rId11"/>
    <p:sldId id="265" r:id="rId12"/>
    <p:sldId id="268" r:id="rId13"/>
    <p:sldId id="271" r:id="rId14"/>
    <p:sldId id="267" r:id="rId15"/>
    <p:sldId id="273" r:id="rId16"/>
    <p:sldId id="269" r:id="rId17"/>
    <p:sldId id="270" r:id="rId18"/>
    <p:sldId id="272" r:id="rId19"/>
    <p:sldId id="274" r:id="rId20"/>
    <p:sldId id="275" r:id="rId21"/>
    <p:sldId id="276" r:id="rId22"/>
    <p:sldId id="278" r:id="rId23"/>
    <p:sldId id="279" r:id="rId24"/>
    <p:sldId id="277" r:id="rId25"/>
    <p:sldId id="281" r:id="rId26"/>
    <p:sldId id="282" r:id="rId27"/>
    <p:sldId id="283" r:id="rId28"/>
    <p:sldId id="288" r:id="rId29"/>
    <p:sldId id="280" r:id="rId30"/>
    <p:sldId id="284" r:id="rId31"/>
    <p:sldId id="285" r:id="rId32"/>
    <p:sldId id="286" r:id="rId33"/>
    <p:sldId id="289" r:id="rId34"/>
    <p:sldId id="290" r:id="rId35"/>
    <p:sldId id="291" r:id="rId36"/>
    <p:sldId id="292" r:id="rId37"/>
    <p:sldId id="293" r:id="rId38"/>
    <p:sldId id="295" r:id="rId39"/>
    <p:sldId id="296" r:id="rId40"/>
    <p:sldId id="297" r:id="rId41"/>
    <p:sldId id="29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09"/>
    <p:restoredTop sz="74110"/>
  </p:normalViewPr>
  <p:slideViewPr>
    <p:cSldViewPr snapToGrid="0" snapToObjects="1">
      <p:cViewPr varScale="1">
        <p:scale>
          <a:sx n="92" d="100"/>
          <a:sy n="92" d="100"/>
        </p:scale>
        <p:origin x="1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568E2B-BF93-5C4A-ABC4-23A2D98F57AF}" type="datetimeFigureOut">
              <a:rPr lang="en-US" smtClean="0"/>
              <a:t>8/22/25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40E11-ACE7-BD42-A224-5AB1F561DB5A}" type="slidenum">
              <a:rPr lang="en-US" smtClean="0"/>
              <a:t>‹#›</a:t>
            </a:fld>
            <a:endParaRPr lang="en-US"/>
          </a:p>
        </p:txBody>
      </p:sp>
    </p:spTree>
    <p:extLst>
      <p:ext uri="{BB962C8B-B14F-4D97-AF65-F5344CB8AC3E}">
        <p14:creationId xmlns:p14="http://schemas.microsoft.com/office/powerpoint/2010/main" val="70272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Legend for highlighted text in this document: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Yellow highlights: for facilitators to adjust.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Green highlights: if relevant, otherwise could be deleted. Maybe require facilitators to adjust if kept.</a:t>
            </a:r>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a:t>
            </a:fld>
            <a:endParaRPr lang="en-US"/>
          </a:p>
        </p:txBody>
      </p:sp>
    </p:spTree>
    <p:extLst>
      <p:ext uri="{BB962C8B-B14F-4D97-AF65-F5344CB8AC3E}">
        <p14:creationId xmlns:p14="http://schemas.microsoft.com/office/powerpoint/2010/main" val="456029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could show this video: https://</a:t>
            </a:r>
            <a:r>
              <a:rPr lang="en-US" dirty="0" err="1"/>
              <a:t>youtu.be</a:t>
            </a:r>
            <a:r>
              <a:rPr lang="en-US" dirty="0"/>
              <a:t>/</a:t>
            </a:r>
            <a:r>
              <a:rPr lang="en-US" dirty="0" err="1"/>
              <a:t>yRhWifhimYI</a:t>
            </a:r>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13</a:t>
            </a:fld>
            <a:endParaRPr lang="en-US"/>
          </a:p>
        </p:txBody>
      </p:sp>
    </p:spTree>
    <p:extLst>
      <p:ext uri="{BB962C8B-B14F-4D97-AF65-F5344CB8AC3E}">
        <p14:creationId xmlns:p14="http://schemas.microsoft.com/office/powerpoint/2010/main" val="34113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Existing knowledge: prior research on topic, subject matter experts, stakeholders. Systemic review/meta analysis.</a:t>
            </a:r>
          </a:p>
          <a:p>
            <a:r>
              <a:rPr lang="en-US" dirty="0"/>
              <a:t>Qualitative vs quantitative research.</a:t>
            </a:r>
          </a:p>
          <a:p>
            <a:endParaRPr lang="en-US" dirty="0"/>
          </a:p>
          <a:p>
            <a:r>
              <a:rPr lang="en-US" dirty="0"/>
              <a:t>Critical evaluation of existing evidence: is it replicable? Context-specific? Generalizable? valid measures?</a:t>
            </a:r>
          </a:p>
          <a:p>
            <a:r>
              <a:rPr lang="en-US" dirty="0"/>
              <a:t>Critical evaluation of a treatment: clear guidelines? is it having the expected impact? Statistically significant impact? Unforeseen impact? Length of exposure? 3</a:t>
            </a:r>
            <a:r>
              <a:rPr lang="en-US" baseline="30000" dirty="0"/>
              <a:t>rd</a:t>
            </a:r>
            <a:r>
              <a:rPr lang="en-US" dirty="0"/>
              <a:t> party evaluations?</a:t>
            </a:r>
          </a:p>
        </p:txBody>
      </p:sp>
      <p:sp>
        <p:nvSpPr>
          <p:cNvPr id="4" name="Slide Number Placeholder 3"/>
          <p:cNvSpPr>
            <a:spLocks noGrp="1"/>
          </p:cNvSpPr>
          <p:nvPr>
            <p:ph type="sldNum" sz="quarter" idx="5"/>
          </p:nvPr>
        </p:nvSpPr>
        <p:spPr/>
        <p:txBody>
          <a:bodyPr/>
          <a:lstStyle/>
          <a:p>
            <a:fld id="{9C340E11-ACE7-BD42-A224-5AB1F561DB5A}" type="slidenum">
              <a:rPr lang="en-US" smtClean="0"/>
              <a:t>14</a:t>
            </a:fld>
            <a:endParaRPr lang="en-US"/>
          </a:p>
        </p:txBody>
      </p:sp>
    </p:spTree>
    <p:extLst>
      <p:ext uri="{BB962C8B-B14F-4D97-AF65-F5344CB8AC3E}">
        <p14:creationId xmlns:p14="http://schemas.microsoft.com/office/powerpoint/2010/main" val="581171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15</a:t>
            </a:fld>
            <a:endParaRPr lang="en-US"/>
          </a:p>
        </p:txBody>
      </p:sp>
    </p:spTree>
    <p:extLst>
      <p:ext uri="{BB962C8B-B14F-4D97-AF65-F5344CB8AC3E}">
        <p14:creationId xmlns:p14="http://schemas.microsoft.com/office/powerpoint/2010/main" val="2290226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16</a:t>
            </a:fld>
            <a:endParaRPr lang="en-US"/>
          </a:p>
        </p:txBody>
      </p:sp>
    </p:spTree>
    <p:extLst>
      <p:ext uri="{BB962C8B-B14F-4D97-AF65-F5344CB8AC3E}">
        <p14:creationId xmlns:p14="http://schemas.microsoft.com/office/powerpoint/2010/main" val="570335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video from the Getting Started with ABRACADABRA module: https://</a:t>
            </a:r>
            <a:r>
              <a:rPr lang="en-US" dirty="0" err="1"/>
              <a:t>literacy.concordia.ca</a:t>
            </a:r>
            <a:r>
              <a:rPr lang="en-US" dirty="0"/>
              <a:t>/</a:t>
            </a:r>
            <a:r>
              <a:rPr lang="en-US" dirty="0" err="1"/>
              <a:t>tpd</a:t>
            </a:r>
            <a:r>
              <a:rPr lang="en-US" dirty="0"/>
              <a:t>/</a:t>
            </a:r>
            <a:r>
              <a:rPr lang="en-US" dirty="0" err="1"/>
              <a:t>mod_started</a:t>
            </a:r>
            <a:r>
              <a:rPr lang="en-US" dirty="0"/>
              <a:t>/</a:t>
            </a:r>
            <a:r>
              <a:rPr lang="en-US" dirty="0" err="1"/>
              <a:t>story.html</a:t>
            </a:r>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17</a:t>
            </a:fld>
            <a:endParaRPr lang="en-US"/>
          </a:p>
        </p:txBody>
      </p:sp>
    </p:spTree>
    <p:extLst>
      <p:ext uri="{BB962C8B-B14F-4D97-AF65-F5344CB8AC3E}">
        <p14:creationId xmlns:p14="http://schemas.microsoft.com/office/powerpoint/2010/main" val="4141176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situate NRP’s essential areas in a larger literacy framework of foundational skills. Those 5 essential skills are important but there are building blocks that are needed before you can jump into them. Also, those skills are complex, so it might help to break it down into smaller components.</a:t>
            </a:r>
          </a:p>
        </p:txBody>
      </p:sp>
      <p:sp>
        <p:nvSpPr>
          <p:cNvPr id="4" name="Slide Number Placeholder 3"/>
          <p:cNvSpPr>
            <a:spLocks noGrp="1"/>
          </p:cNvSpPr>
          <p:nvPr>
            <p:ph type="sldNum" sz="quarter" idx="5"/>
          </p:nvPr>
        </p:nvSpPr>
        <p:spPr/>
        <p:txBody>
          <a:bodyPr/>
          <a:lstStyle/>
          <a:p>
            <a:fld id="{9C340E11-ACE7-BD42-A224-5AB1F561DB5A}" type="slidenum">
              <a:rPr lang="en-US" smtClean="0"/>
              <a:t>18</a:t>
            </a:fld>
            <a:endParaRPr lang="en-US"/>
          </a:p>
        </p:txBody>
      </p:sp>
    </p:spTree>
    <p:extLst>
      <p:ext uri="{BB962C8B-B14F-4D97-AF65-F5344CB8AC3E}">
        <p14:creationId xmlns:p14="http://schemas.microsoft.com/office/powerpoint/2010/main" val="3235133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19</a:t>
            </a:fld>
            <a:endParaRPr lang="en-US"/>
          </a:p>
        </p:txBody>
      </p:sp>
    </p:spTree>
    <p:extLst>
      <p:ext uri="{BB962C8B-B14F-4D97-AF65-F5344CB8AC3E}">
        <p14:creationId xmlns:p14="http://schemas.microsoft.com/office/powerpoint/2010/main" val="743650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CD52-41D8-A837-372B-D6CA70638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29B846-DA60-10B7-7785-8EC9CE97D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F7C4B-1518-BEBB-743C-AD3EE66DE995}"/>
              </a:ext>
            </a:extLst>
          </p:cNvPr>
          <p:cNvSpPr>
            <a:spLocks noGrp="1"/>
          </p:cNvSpPr>
          <p:nvPr>
            <p:ph type="body" idx="1"/>
          </p:nvPr>
        </p:nvSpPr>
        <p:spPr/>
        <p:txBody>
          <a:bodyPr/>
          <a:lstStyle/>
          <a:p>
            <a:r>
              <a:rPr lang="en-US" dirty="0"/>
              <a:t>Ask teachers if they know what phonemic awareness is. What is a phoneme?</a:t>
            </a:r>
          </a:p>
          <a:p>
            <a:endParaRPr lang="en-US" dirty="0"/>
          </a:p>
          <a:p>
            <a:endParaRPr lang="en-US" dirty="0"/>
          </a:p>
          <a:p>
            <a:r>
              <a:rPr lang="en-US" dirty="0"/>
              <a:t>Before moving on to phonics, maybe situate phonemic awareness in phonological awareness as well.</a:t>
            </a:r>
          </a:p>
        </p:txBody>
      </p:sp>
      <p:sp>
        <p:nvSpPr>
          <p:cNvPr id="4" name="Slide Number Placeholder 3">
            <a:extLst>
              <a:ext uri="{FF2B5EF4-FFF2-40B4-BE49-F238E27FC236}">
                <a16:creationId xmlns:a16="http://schemas.microsoft.com/office/drawing/2014/main" id="{0356BF93-A208-B31E-4AF9-ECF4C2F41F0D}"/>
              </a:ext>
            </a:extLst>
          </p:cNvPr>
          <p:cNvSpPr>
            <a:spLocks noGrp="1"/>
          </p:cNvSpPr>
          <p:nvPr>
            <p:ph type="sldNum" sz="quarter" idx="5"/>
          </p:nvPr>
        </p:nvSpPr>
        <p:spPr/>
        <p:txBody>
          <a:bodyPr/>
          <a:lstStyle/>
          <a:p>
            <a:fld id="{9C340E11-ACE7-BD42-A224-5AB1F561DB5A}" type="slidenum">
              <a:rPr lang="en-US" smtClean="0"/>
              <a:t>20</a:t>
            </a:fld>
            <a:endParaRPr lang="en-US"/>
          </a:p>
        </p:txBody>
      </p:sp>
    </p:spTree>
    <p:extLst>
      <p:ext uri="{BB962C8B-B14F-4D97-AF65-F5344CB8AC3E}">
        <p14:creationId xmlns:p14="http://schemas.microsoft.com/office/powerpoint/2010/main" val="31792058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 video from the Alphabetics module: https://</a:t>
            </a:r>
            <a:r>
              <a:rPr lang="en-US" dirty="0" err="1"/>
              <a:t>literacy.concordia.ca</a:t>
            </a:r>
            <a:r>
              <a:rPr lang="en-US" dirty="0"/>
              <a:t>/</a:t>
            </a:r>
            <a:r>
              <a:rPr lang="en-US" dirty="0" err="1"/>
              <a:t>tpd</a:t>
            </a:r>
            <a:r>
              <a:rPr lang="en-US" dirty="0"/>
              <a:t>/</a:t>
            </a:r>
            <a:r>
              <a:rPr lang="en-US" dirty="0" err="1"/>
              <a:t>mod_alpha</a:t>
            </a:r>
            <a:r>
              <a:rPr lang="en-US" dirty="0"/>
              <a:t>/</a:t>
            </a:r>
            <a:r>
              <a:rPr lang="en-US" dirty="0" err="1"/>
              <a:t>story.html</a:t>
            </a:r>
            <a:endParaRPr lang="en-US" dirty="0"/>
          </a:p>
          <a:p>
            <a:r>
              <a:rPr lang="en-US" dirty="0"/>
              <a:t>Use Table of Contents: Alphabetics &gt; What is Phonemic Awareness?</a:t>
            </a:r>
          </a:p>
        </p:txBody>
      </p:sp>
      <p:sp>
        <p:nvSpPr>
          <p:cNvPr id="4" name="Slide Number Placeholder 3"/>
          <p:cNvSpPr>
            <a:spLocks noGrp="1"/>
          </p:cNvSpPr>
          <p:nvPr>
            <p:ph type="sldNum" sz="quarter" idx="5"/>
          </p:nvPr>
        </p:nvSpPr>
        <p:spPr/>
        <p:txBody>
          <a:bodyPr/>
          <a:lstStyle/>
          <a:p>
            <a:fld id="{9C340E11-ACE7-BD42-A224-5AB1F561DB5A}" type="slidenum">
              <a:rPr lang="en-US" smtClean="0"/>
              <a:t>21</a:t>
            </a:fld>
            <a:endParaRPr lang="en-US"/>
          </a:p>
        </p:txBody>
      </p:sp>
    </p:spTree>
    <p:extLst>
      <p:ext uri="{BB962C8B-B14F-4D97-AF65-F5344CB8AC3E}">
        <p14:creationId xmlns:p14="http://schemas.microsoft.com/office/powerpoint/2010/main" val="2966456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video provided an example of saying a sentence one phoneme at a time: </a:t>
            </a:r>
            <a:r>
              <a:rPr lang="en-CA" i="1" dirty="0">
                <a:effectLst/>
                <a:latin typeface="Helvetica" pitchFamily="2" charset="0"/>
              </a:rPr>
              <a:t>Th/e /c/a/t </a:t>
            </a:r>
            <a:r>
              <a:rPr lang="en-CA" i="1" dirty="0" err="1">
                <a:effectLst/>
                <a:latin typeface="Helvetica" pitchFamily="2" charset="0"/>
              </a:rPr>
              <a:t>i</a:t>
            </a:r>
            <a:r>
              <a:rPr lang="en-CA" i="1" dirty="0">
                <a:effectLst/>
                <a:latin typeface="Helvetica" pitchFamily="2" charset="0"/>
              </a:rPr>
              <a:t>/s /f/a/t.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Practice with a few other words/sentences.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0"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Usually start with one syllable CVC words, like cat and fat in the example above. Some other example: dog, fan, rug, sit, ten.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Also, usually begin by having children focus on the first sound in words. Remind them that it’s what you hear, not spelling.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Second row is a few harder examples - use these to demonstrate that phones are not tied to letters.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i="0" dirty="0">
                <a:effectLst/>
                <a:latin typeface="Helvetica" pitchFamily="2" charset="0"/>
              </a:rPr>
              <a:t>Look has 4 letters but 3 phonemes: l/</a:t>
            </a:r>
            <a:r>
              <a:rPr lang="en-CA" i="0" dirty="0" err="1">
                <a:effectLst/>
                <a:latin typeface="Helvetica" pitchFamily="2" charset="0"/>
              </a:rPr>
              <a:t>oo</a:t>
            </a:r>
            <a:r>
              <a:rPr lang="en-CA" i="0" dirty="0">
                <a:effectLst/>
                <a:latin typeface="Helvetica" pitchFamily="2" charset="0"/>
              </a:rPr>
              <a:t>/k ( </a:t>
            </a:r>
            <a:r>
              <a:rPr lang="en-CA" i="0" dirty="0"/>
              <a:t>/l/ /</a:t>
            </a:r>
            <a:r>
              <a:rPr lang="en-CA" i="0" dirty="0" err="1"/>
              <a:t>ʊ</a:t>
            </a:r>
            <a:r>
              <a:rPr lang="en-CA" i="0" dirty="0"/>
              <a:t>/ /k/ )</a:t>
            </a:r>
            <a:endParaRPr lang="en-CA" i="0" dirty="0">
              <a:effectLst/>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i="0" dirty="0">
                <a:effectLst/>
                <a:latin typeface="Helvetica" pitchFamily="2" charset="0"/>
              </a:rPr>
              <a:t>Sheep has 5 letters but 3 phonemes: </a:t>
            </a:r>
            <a:r>
              <a:rPr lang="en-CA" i="0" dirty="0" err="1">
                <a:effectLst/>
                <a:latin typeface="Helvetica" pitchFamily="2" charset="0"/>
              </a:rPr>
              <a:t>sh</a:t>
            </a:r>
            <a:r>
              <a:rPr lang="en-CA" i="0" dirty="0">
                <a:effectLst/>
                <a:latin typeface="Helvetica" pitchFamily="2" charset="0"/>
              </a:rPr>
              <a:t>/</a:t>
            </a:r>
            <a:r>
              <a:rPr lang="en-CA" i="0" dirty="0" err="1">
                <a:effectLst/>
                <a:latin typeface="Helvetica" pitchFamily="2" charset="0"/>
              </a:rPr>
              <a:t>ee</a:t>
            </a:r>
            <a:r>
              <a:rPr lang="en-CA" i="0" dirty="0">
                <a:effectLst/>
                <a:latin typeface="Helvetica" pitchFamily="2" charset="0"/>
              </a:rPr>
              <a:t>/p ( </a:t>
            </a:r>
            <a:r>
              <a:rPr lang="en-CA" i="0" dirty="0"/>
              <a:t>/</a:t>
            </a:r>
            <a:r>
              <a:rPr lang="en-CA" i="0" dirty="0" err="1"/>
              <a:t>ʃ</a:t>
            </a:r>
            <a:r>
              <a:rPr lang="en-CA" i="0" dirty="0"/>
              <a:t>/ /</a:t>
            </a:r>
            <a:r>
              <a:rPr lang="en-CA" i="0" dirty="0" err="1"/>
              <a:t>i</a:t>
            </a:r>
            <a:r>
              <a:rPr lang="en-CA" i="0" dirty="0"/>
              <a:t>ː/ /p/ )</a:t>
            </a:r>
            <a:endParaRPr lang="en-CA" i="0" dirty="0">
              <a:effectLst/>
              <a:latin typeface="Helvetica"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i="0" dirty="0">
                <a:effectLst/>
                <a:latin typeface="Helvetica" pitchFamily="2" charset="0"/>
              </a:rPr>
              <a:t>Swing has 5 letters but 4 phonemes: s/w/</a:t>
            </a:r>
            <a:r>
              <a:rPr lang="en-CA" i="0" dirty="0" err="1">
                <a:effectLst/>
                <a:latin typeface="Helvetica" pitchFamily="2" charset="0"/>
              </a:rPr>
              <a:t>i</a:t>
            </a:r>
            <a:r>
              <a:rPr lang="en-CA" i="0" dirty="0">
                <a:effectLst/>
                <a:latin typeface="Helvetica" pitchFamily="2" charset="0"/>
              </a:rPr>
              <a:t>/ng ( /s/ /w/ /</a:t>
            </a:r>
            <a:r>
              <a:rPr lang="en-CA" i="0" dirty="0" err="1">
                <a:effectLst/>
                <a:latin typeface="Helvetica" pitchFamily="2" charset="0"/>
              </a:rPr>
              <a:t>ee</a:t>
            </a:r>
            <a:r>
              <a:rPr lang="en-CA" i="0" dirty="0">
                <a:effectLst/>
                <a:latin typeface="Helvetica" pitchFamily="2" charset="0"/>
              </a:rPr>
              <a:t>/ /ng/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1" dirty="0">
              <a:effectLst/>
              <a:latin typeface="Helvetica" pitchFamily="2" charset="0"/>
            </a:endParaRPr>
          </a:p>
        </p:txBody>
      </p:sp>
      <p:sp>
        <p:nvSpPr>
          <p:cNvPr id="4" name="Slide Number Placeholder 3"/>
          <p:cNvSpPr>
            <a:spLocks noGrp="1"/>
          </p:cNvSpPr>
          <p:nvPr>
            <p:ph type="sldNum" sz="quarter" idx="5"/>
          </p:nvPr>
        </p:nvSpPr>
        <p:spPr/>
        <p:txBody>
          <a:bodyPr/>
          <a:lstStyle/>
          <a:p>
            <a:fld id="{9C340E11-ACE7-BD42-A224-5AB1F561DB5A}" type="slidenum">
              <a:rPr lang="en-US" smtClean="0"/>
              <a:t>22</a:t>
            </a:fld>
            <a:endParaRPr lang="en-US"/>
          </a:p>
        </p:txBody>
      </p:sp>
    </p:spTree>
    <p:extLst>
      <p:ext uri="{BB962C8B-B14F-4D97-AF65-F5344CB8AC3E}">
        <p14:creationId xmlns:p14="http://schemas.microsoft.com/office/powerpoint/2010/main" val="1106036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noProof="0" dirty="0"/>
              <a:t>If culturally relevant, could add a slide for the national anthem prior to any introduction/icebreaker activities.</a:t>
            </a:r>
          </a:p>
          <a:p>
            <a:endParaRPr lang="en-CA" noProof="0" dirty="0"/>
          </a:p>
          <a:p>
            <a:r>
              <a:rPr lang="en-CA" noProof="0" dirty="0"/>
              <a:t>Common icebreakers suggestions:</a:t>
            </a:r>
          </a:p>
          <a:p>
            <a:pPr marL="628650" lvl="1" indent="-171450">
              <a:buFont typeface="Arial" panose="020B0604020202020204" pitchFamily="34" charset="0"/>
              <a:buChar char="•"/>
            </a:pPr>
            <a:r>
              <a:rPr lang="en-CA" noProof="0" dirty="0"/>
              <a:t>Human Bingo: Each participant is given a bingo card with descriptions. When they find someone that matches the description, they add their name to the card. Two sample worksheets were created with descriptions that relate to literacy, English, ICT or TPD.</a:t>
            </a:r>
          </a:p>
          <a:p>
            <a:pPr marL="628650" lvl="1" indent="-171450">
              <a:buFont typeface="Arial" panose="020B0604020202020204" pitchFamily="34" charset="0"/>
              <a:buChar char="•"/>
            </a:pPr>
            <a:r>
              <a:rPr lang="en-CA" noProof="0" dirty="0"/>
              <a:t>Name Game: A participant introduces themselves and shares one fact about themselves (favourite colour, how many kids they have, what they like to do for fun, etc.). The person next to them repeats their name and fact and then introduces themselves and says one fact about themselves. This continues – the last person will have to try to say everyone’s name and fact before introducing themselves. It’s OK if someone gets stuck though!</a:t>
            </a:r>
          </a:p>
          <a:p>
            <a:pPr marL="1085850" lvl="2" indent="-171450">
              <a:buFont typeface="Arial" panose="020B0604020202020204" pitchFamily="34" charset="0"/>
              <a:buChar char="•"/>
            </a:pPr>
            <a:r>
              <a:rPr lang="en-CA" noProof="0" dirty="0"/>
              <a:t>Possible variations: only say their name (easier for large groups), or participants don’t have to repeat previous people’s names, or they say something they like that starts with the same letter as their name, or they focus on something related to literacy like they say their name and then their favourite book.</a:t>
            </a:r>
          </a:p>
          <a:p>
            <a:pPr marL="628650" lvl="1" indent="-171450">
              <a:buFont typeface="Arial" panose="020B0604020202020204" pitchFamily="34" charset="0"/>
              <a:buChar char="•"/>
            </a:pPr>
            <a:r>
              <a:rPr lang="en-CA" noProof="0" dirty="0"/>
              <a:t>One Word at a Time: Participants should be arranged in some sort of order (circle, rows). Give them a topic to help guide the activity. Participants work together to create a sentence, but each person takes a turn to say one word only.</a:t>
            </a:r>
          </a:p>
          <a:p>
            <a:pPr marL="171450" indent="-171450">
              <a:buFont typeface="Arial" panose="020B0604020202020204" pitchFamily="34" charset="0"/>
              <a:buChar char="•"/>
            </a:pPr>
            <a:endParaRPr lang="en-CA" noProof="0" dirty="0"/>
          </a:p>
          <a:p>
            <a:pPr marL="0" indent="0">
              <a:buFont typeface="Arial" panose="020B0604020202020204" pitchFamily="34" charset="0"/>
              <a:buNone/>
            </a:pPr>
            <a:r>
              <a:rPr lang="en-CA" noProof="0" dirty="0"/>
              <a:t>If you would like participants to do a pre-test, allow some time to ensure all have completed it before you start introducing the content of training.</a:t>
            </a:r>
          </a:p>
        </p:txBody>
      </p:sp>
      <p:sp>
        <p:nvSpPr>
          <p:cNvPr id="4" name="Slide Number Placeholder 3"/>
          <p:cNvSpPr>
            <a:spLocks noGrp="1"/>
          </p:cNvSpPr>
          <p:nvPr>
            <p:ph type="sldNum" sz="quarter" idx="5"/>
          </p:nvPr>
        </p:nvSpPr>
        <p:spPr/>
        <p:txBody>
          <a:bodyPr/>
          <a:lstStyle/>
          <a:p>
            <a:fld id="{9C340E11-ACE7-BD42-A224-5AB1F561DB5A}" type="slidenum">
              <a:rPr lang="en-US" smtClean="0"/>
              <a:t>2</a:t>
            </a:fld>
            <a:endParaRPr lang="en-US"/>
          </a:p>
        </p:txBody>
      </p:sp>
    </p:spTree>
    <p:extLst>
      <p:ext uri="{BB962C8B-B14F-4D97-AF65-F5344CB8AC3E}">
        <p14:creationId xmlns:p14="http://schemas.microsoft.com/office/powerpoint/2010/main" val="4077687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Teach children how to manipulate sounds through segmenting, blending and substitution.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Usually start with one syllable CVC words, like cat and fat. Some other example: dog, fan, rug, sit, ten.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Also, usually begin by having children focus on the first sound in words. Remind them that it’s what you hear, not spelling.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CA" i="0" dirty="0">
                <a:effectLst/>
                <a:latin typeface="Helvetica" pitchFamily="2" charset="0"/>
              </a:rPr>
              <a:t>Once children can identify the beginning, medial and ending sounds, you can practice orally blending and segmenting words with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i="1" dirty="0">
              <a:effectLst/>
              <a:latin typeface="Helvetica" pitchFamily="2" charset="0"/>
            </a:endParaRPr>
          </a:p>
          <a:p>
            <a:r>
              <a:rPr lang="en-US" dirty="0"/>
              <a:t>Should we mention other phoneme manipulation activities now? ABRA does this (mostly substitution) more in phonics activities but it doesn’t need to be tied to the written word (phonics) and can be done orally.</a:t>
            </a:r>
          </a:p>
          <a:p>
            <a:pPr lvl="1"/>
            <a:r>
              <a:rPr lang="en-US" dirty="0"/>
              <a:t>Phoneme addition: it </a:t>
            </a:r>
            <a:r>
              <a:rPr lang="en-US" dirty="0">
                <a:sym typeface="Wingdings" pitchFamily="2" charset="2"/>
              </a:rPr>
              <a:t> sit</a:t>
            </a:r>
          </a:p>
          <a:p>
            <a:pPr lvl="1"/>
            <a:r>
              <a:rPr lang="en-US" dirty="0">
                <a:sym typeface="Wingdings" pitchFamily="2" charset="2"/>
              </a:rPr>
              <a:t>Phoneme deletion: sit  it</a:t>
            </a:r>
          </a:p>
          <a:p>
            <a:pPr lvl="1"/>
            <a:r>
              <a:rPr lang="en-US" dirty="0">
                <a:sym typeface="Wingdings" pitchFamily="2" charset="2"/>
              </a:rPr>
              <a:t>Phoneme substitution: sit  hit (tackled in ABRA’s word families and word changing activities)</a:t>
            </a:r>
            <a:endParaRPr lang="en-US" dirty="0"/>
          </a:p>
          <a:p>
            <a:endParaRPr lang="en-US" dirty="0"/>
          </a:p>
          <a:p>
            <a:r>
              <a:rPr lang="en-US" dirty="0"/>
              <a:t>Also, we don’t currently go into explaining some of this in our modules (and maybe we should – after KIX we have talked about editing Alphabetics), so I’m not sure if there are other phoneme skills/activities we should define here or in Day 2 training (when covering Alphabetics). We’re covering the key skills, so saying more might not be needed. But here are more just in case:</a:t>
            </a:r>
          </a:p>
          <a:p>
            <a:r>
              <a:rPr lang="en-US" dirty="0"/>
              <a:t>Phoneme identity: same sound in different words (sit, sun, sand)</a:t>
            </a:r>
          </a:p>
          <a:p>
            <a:r>
              <a:rPr lang="en-US" dirty="0"/>
              <a:t>Phoneme categorization: which word doesn’t belong in a set/has the odd sound (sit, sad, car) – I don’t think we cover this in ABRA but we could make a few worksheets to fill the gap</a:t>
            </a:r>
          </a:p>
        </p:txBody>
      </p:sp>
      <p:sp>
        <p:nvSpPr>
          <p:cNvPr id="4" name="Slide Number Placeholder 3"/>
          <p:cNvSpPr>
            <a:spLocks noGrp="1"/>
          </p:cNvSpPr>
          <p:nvPr>
            <p:ph type="sldNum" sz="quarter" idx="5"/>
          </p:nvPr>
        </p:nvSpPr>
        <p:spPr/>
        <p:txBody>
          <a:bodyPr/>
          <a:lstStyle/>
          <a:p>
            <a:fld id="{9C340E11-ACE7-BD42-A224-5AB1F561DB5A}" type="slidenum">
              <a:rPr lang="en-US" smtClean="0"/>
              <a:t>23</a:t>
            </a:fld>
            <a:endParaRPr lang="en-US"/>
          </a:p>
        </p:txBody>
      </p:sp>
    </p:spTree>
    <p:extLst>
      <p:ext uri="{BB962C8B-B14F-4D97-AF65-F5344CB8AC3E}">
        <p14:creationId xmlns:p14="http://schemas.microsoft.com/office/powerpoint/2010/main" val="27183981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872EC-8FE0-1224-E4ED-0956658580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F5487-74C9-8927-25FC-B2B024E643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E76DA1-497F-4FB0-DD45-253598A09A84}"/>
              </a:ext>
            </a:extLst>
          </p:cNvPr>
          <p:cNvSpPr>
            <a:spLocks noGrp="1"/>
          </p:cNvSpPr>
          <p:nvPr>
            <p:ph type="body" idx="1"/>
          </p:nvPr>
        </p:nvSpPr>
        <p:spPr/>
        <p:txBody>
          <a:bodyPr/>
          <a:lstStyle/>
          <a:p>
            <a:r>
              <a:rPr lang="en-US" dirty="0"/>
              <a:t>Situate phonemic awareness as a subskill of phonological awareness.</a:t>
            </a:r>
          </a:p>
          <a:p>
            <a:endParaRPr lang="en-US" dirty="0"/>
          </a:p>
          <a:p>
            <a:r>
              <a:rPr lang="en-US" dirty="0"/>
              <a:t>Maybe start by summing up how phonemic awareness instruction helps with reading, but then take a step back, like: </a:t>
            </a:r>
            <a:r>
              <a:rPr lang="en-US" i="1" dirty="0"/>
              <a:t>Developing phonemic awareness improves students’ ability to read and comprehend words. Developing a skill like segmenting words into phonemes can also help them spelling. While there are some exceptions, like we saw in the activity we just did, phonemic awareness skills help children relate letters and sounds in predictable ways. Teaching this skill is more effective when also tied to letters of the alphabet, which is part of phonics that we will look at shortly. But if at this point you’re thinking ‘this isn’t how I normally tackle identifying sounds in words’, or feeling like there is more to it, or maybe you’re wondering whether your students have the skills necessary to start, then it might help to situation phonemic awareness as just one part of a boarder category called phonological awareness.</a:t>
            </a:r>
          </a:p>
          <a:p>
            <a:r>
              <a:rPr lang="en-US" dirty="0"/>
              <a:t>Then you can prompt teachers to define phonological awareness if they can and then briefly cover each of the levels (more details can be covered in Day 2).</a:t>
            </a:r>
          </a:p>
          <a:p>
            <a:endParaRPr lang="en-US" dirty="0"/>
          </a:p>
          <a:p>
            <a:r>
              <a:rPr lang="en-US" dirty="0"/>
              <a:t>Word level: word awareness, sentence segmentation (The / cat / is / fat =4 words), rhyming (cat, fat, hat, bat, mat), alliteration (Maria made marbles and magnets).</a:t>
            </a:r>
          </a:p>
          <a:p>
            <a:r>
              <a:rPr lang="en-US" dirty="0"/>
              <a:t>Syllable level: counting syllables</a:t>
            </a:r>
          </a:p>
          <a:p>
            <a:r>
              <a:rPr lang="en-US" dirty="0"/>
              <a:t>Onset and rime level: onset prior to vowel and rime vowel and afterwards (ex: ”cat” the c is onset and at is rime)</a:t>
            </a:r>
          </a:p>
          <a:p>
            <a:endParaRPr lang="en-US" dirty="0"/>
          </a:p>
        </p:txBody>
      </p:sp>
      <p:sp>
        <p:nvSpPr>
          <p:cNvPr id="4" name="Slide Number Placeholder 3">
            <a:extLst>
              <a:ext uri="{FF2B5EF4-FFF2-40B4-BE49-F238E27FC236}">
                <a16:creationId xmlns:a16="http://schemas.microsoft.com/office/drawing/2014/main" id="{01461E68-81A0-3A61-6551-D85F5BD3B5C1}"/>
              </a:ext>
            </a:extLst>
          </p:cNvPr>
          <p:cNvSpPr>
            <a:spLocks noGrp="1"/>
          </p:cNvSpPr>
          <p:nvPr>
            <p:ph type="sldNum" sz="quarter" idx="5"/>
          </p:nvPr>
        </p:nvSpPr>
        <p:spPr/>
        <p:txBody>
          <a:bodyPr/>
          <a:lstStyle/>
          <a:p>
            <a:fld id="{9C340E11-ACE7-BD42-A224-5AB1F561DB5A}" type="slidenum">
              <a:rPr lang="en-US" smtClean="0"/>
              <a:t>24</a:t>
            </a:fld>
            <a:endParaRPr lang="en-US"/>
          </a:p>
        </p:txBody>
      </p:sp>
    </p:spTree>
    <p:extLst>
      <p:ext uri="{BB962C8B-B14F-4D97-AF65-F5344CB8AC3E}">
        <p14:creationId xmlns:p14="http://schemas.microsoft.com/office/powerpoint/2010/main" val="4114839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618FF-2745-6A39-532A-E466032C0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9CFAE4-8EA9-AF98-49D6-34BA80E9CA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994319-2220-B1F7-B985-54AF2291BD7F}"/>
              </a:ext>
            </a:extLst>
          </p:cNvPr>
          <p:cNvSpPr>
            <a:spLocks noGrp="1"/>
          </p:cNvSpPr>
          <p:nvPr>
            <p:ph type="body" idx="1"/>
          </p:nvPr>
        </p:nvSpPr>
        <p:spPr/>
        <p:txBody>
          <a:bodyPr/>
          <a:lstStyle/>
          <a:p>
            <a:r>
              <a:rPr lang="en-US" dirty="0"/>
              <a:t>Ask teachers if they know what phonics is.</a:t>
            </a:r>
          </a:p>
        </p:txBody>
      </p:sp>
      <p:sp>
        <p:nvSpPr>
          <p:cNvPr id="4" name="Slide Number Placeholder 3">
            <a:extLst>
              <a:ext uri="{FF2B5EF4-FFF2-40B4-BE49-F238E27FC236}">
                <a16:creationId xmlns:a16="http://schemas.microsoft.com/office/drawing/2014/main" id="{28EF28E5-FB72-EA35-2A64-00F585FC1C2A}"/>
              </a:ext>
            </a:extLst>
          </p:cNvPr>
          <p:cNvSpPr>
            <a:spLocks noGrp="1"/>
          </p:cNvSpPr>
          <p:nvPr>
            <p:ph type="sldNum" sz="quarter" idx="5"/>
          </p:nvPr>
        </p:nvSpPr>
        <p:spPr/>
        <p:txBody>
          <a:bodyPr/>
          <a:lstStyle/>
          <a:p>
            <a:fld id="{9C340E11-ACE7-BD42-A224-5AB1F561DB5A}" type="slidenum">
              <a:rPr lang="en-US" smtClean="0"/>
              <a:t>25</a:t>
            </a:fld>
            <a:endParaRPr lang="en-US"/>
          </a:p>
        </p:txBody>
      </p:sp>
    </p:spTree>
    <p:extLst>
      <p:ext uri="{BB962C8B-B14F-4D97-AF65-F5344CB8AC3E}">
        <p14:creationId xmlns:p14="http://schemas.microsoft.com/office/powerpoint/2010/main" val="307090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482E9-DF03-0CC3-521E-6195BE766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7DF74E-4CA3-C01C-0DD3-7B92002F0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DFF863-7545-9327-02AA-9512970FF1CF}"/>
              </a:ext>
            </a:extLst>
          </p:cNvPr>
          <p:cNvSpPr>
            <a:spLocks noGrp="1"/>
          </p:cNvSpPr>
          <p:nvPr>
            <p:ph type="body" idx="1"/>
          </p:nvPr>
        </p:nvSpPr>
        <p:spPr/>
        <p:txBody>
          <a:bodyPr/>
          <a:lstStyle/>
          <a:p>
            <a:r>
              <a:rPr lang="en-US" dirty="0"/>
              <a:t>Define Alphabetics. Umbrella term that captures all the skills we just mentioned and more. Mention that it is a term used in ABRA training – they will see it again when we look at the TPD modules later today.</a:t>
            </a:r>
          </a:p>
        </p:txBody>
      </p:sp>
      <p:sp>
        <p:nvSpPr>
          <p:cNvPr id="4" name="Slide Number Placeholder 3">
            <a:extLst>
              <a:ext uri="{FF2B5EF4-FFF2-40B4-BE49-F238E27FC236}">
                <a16:creationId xmlns:a16="http://schemas.microsoft.com/office/drawing/2014/main" id="{84D35F7F-4944-8EEE-290E-C1C4DD2F9BAC}"/>
              </a:ext>
            </a:extLst>
          </p:cNvPr>
          <p:cNvSpPr>
            <a:spLocks noGrp="1"/>
          </p:cNvSpPr>
          <p:nvPr>
            <p:ph type="sldNum" sz="quarter" idx="5"/>
          </p:nvPr>
        </p:nvSpPr>
        <p:spPr/>
        <p:txBody>
          <a:bodyPr/>
          <a:lstStyle/>
          <a:p>
            <a:fld id="{9C340E11-ACE7-BD42-A224-5AB1F561DB5A}" type="slidenum">
              <a:rPr lang="en-US" smtClean="0"/>
              <a:t>26</a:t>
            </a:fld>
            <a:endParaRPr lang="en-US"/>
          </a:p>
        </p:txBody>
      </p:sp>
    </p:spTree>
    <p:extLst>
      <p:ext uri="{BB962C8B-B14F-4D97-AF65-F5344CB8AC3E}">
        <p14:creationId xmlns:p14="http://schemas.microsoft.com/office/powerpoint/2010/main" val="24367513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27</a:t>
            </a:fld>
            <a:endParaRPr lang="en-US"/>
          </a:p>
        </p:txBody>
      </p:sp>
    </p:spTree>
    <p:extLst>
      <p:ext uri="{BB962C8B-B14F-4D97-AF65-F5344CB8AC3E}">
        <p14:creationId xmlns:p14="http://schemas.microsoft.com/office/powerpoint/2010/main" val="3787879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solidFill>
                  <a:schemeClr val="accent2"/>
                </a:solidFill>
                <a:highlight>
                  <a:srgbClr val="FFFF00"/>
                </a:highlight>
              </a:rPr>
              <a:t>“What’s happening here?” Most will not know what’s happening. That’s ok.</a:t>
            </a:r>
          </a:p>
          <a:p>
            <a:pPr marL="0" indent="0">
              <a:buNone/>
            </a:pPr>
            <a:endParaRPr lang="en-US" dirty="0">
              <a:solidFill>
                <a:schemeClr val="accent2"/>
              </a:solidFill>
              <a:highlight>
                <a:srgbClr val="FFFF00"/>
              </a:highlight>
            </a:endParaRPr>
          </a:p>
          <a:p>
            <a:pPr marL="0" indent="0">
              <a:buNone/>
            </a:pPr>
            <a:r>
              <a:rPr lang="en-US" dirty="0">
                <a:solidFill>
                  <a:schemeClr val="accent2"/>
                </a:solidFill>
                <a:highlight>
                  <a:srgbClr val="FFFF00"/>
                </a:highlight>
              </a:rPr>
              <a:t>Ask the following questions:</a:t>
            </a:r>
          </a:p>
          <a:p>
            <a:pPr marL="171450" indent="-171450">
              <a:buFont typeface="Arial" panose="020B0604020202020204" pitchFamily="34" charset="0"/>
              <a:buChar char="•"/>
            </a:pPr>
            <a:r>
              <a:rPr lang="en-US" dirty="0">
                <a:solidFill>
                  <a:schemeClr val="accent2"/>
                </a:solidFill>
                <a:highlight>
                  <a:srgbClr val="FFFF00"/>
                </a:highlight>
              </a:rPr>
              <a:t>What are the creatures? (What were the </a:t>
            </a:r>
            <a:r>
              <a:rPr lang="en-US" dirty="0" err="1">
                <a:solidFill>
                  <a:schemeClr val="accent2"/>
                </a:solidFill>
                <a:highlight>
                  <a:srgbClr val="FFFF00"/>
                </a:highlight>
              </a:rPr>
              <a:t>toves</a:t>
            </a:r>
            <a:r>
              <a:rPr lang="en-US" dirty="0">
                <a:solidFill>
                  <a:schemeClr val="accent2"/>
                </a:solidFill>
                <a:highlight>
                  <a:srgbClr val="FFFF00"/>
                </a:highlight>
              </a:rPr>
              <a:t> like? How were the borogoves like?)</a:t>
            </a:r>
          </a:p>
          <a:p>
            <a:pPr marL="171450" indent="-171450">
              <a:buFont typeface="Arial" panose="020B0604020202020204" pitchFamily="34" charset="0"/>
              <a:buChar char="•"/>
            </a:pPr>
            <a:r>
              <a:rPr lang="en-US" dirty="0">
                <a:solidFill>
                  <a:schemeClr val="accent2"/>
                </a:solidFill>
                <a:highlight>
                  <a:srgbClr val="FFFF00"/>
                </a:highlight>
              </a:rPr>
              <a:t>What are they doing?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This activity shows how you can scaffold activities, even with real words. Notice how I helped you work your way through, that is called scaffolding.</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You knew you didn’t understand, what did you try to do? Think about how you would model this in your classroom. If they are reading a book with a word that they know their learners don’t know, they can stop and think with their children as they read as a class.</a:t>
            </a:r>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28</a:t>
            </a:fld>
            <a:endParaRPr lang="en-US"/>
          </a:p>
        </p:txBody>
      </p:sp>
    </p:spTree>
    <p:extLst>
      <p:ext uri="{BB962C8B-B14F-4D97-AF65-F5344CB8AC3E}">
        <p14:creationId xmlns:p14="http://schemas.microsoft.com/office/powerpoint/2010/main" val="12858795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29</a:t>
            </a:fld>
            <a:endParaRPr lang="en-US"/>
          </a:p>
        </p:txBody>
      </p:sp>
    </p:spTree>
    <p:extLst>
      <p:ext uri="{BB962C8B-B14F-4D97-AF65-F5344CB8AC3E}">
        <p14:creationId xmlns:p14="http://schemas.microsoft.com/office/powerpoint/2010/main" val="2546593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4C274-B78C-101E-78E2-6046D4A4ED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E6C5F-4498-1167-B2EF-96D1C4530A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7A90CA-5C58-5BD8-4E7B-3A69053B28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Ask teachers if they know what fluency 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Other things to mention: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Accuracy – </a:t>
            </a:r>
            <a:r>
              <a:rPr lang="en-CA" sz="1200" kern="1200" dirty="0">
                <a:solidFill>
                  <a:schemeClr val="tx1"/>
                </a:solidFill>
                <a:effectLst/>
                <a:latin typeface="+mn-lt"/>
                <a:ea typeface="+mn-ea"/>
                <a:cs typeface="+mn-cs"/>
              </a:rPr>
              <a:t>They have been doing this in Alphabetics. They must read accurately before they can read fluently. If the kids can’t read accurately, they will have to go back to developing their Alphabetics skills.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latin typeface=""/>
              </a:rPr>
              <a:t>Speed at the cost of accuracy is not recommended.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latin typeface=""/>
              </a:rPr>
              <a:t>Expression can be used to convey meaning.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baseline="0" dirty="0">
              <a:latin typeface=""/>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baseline="0" dirty="0">
                <a:latin typeface=""/>
              </a:rPr>
              <a:t>Why is it important?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baseline="0" dirty="0">
                <a:latin typeface=""/>
              </a:rPr>
              <a:t>Non-fluent readers focus their energy on decoding individual words and might not be able to connect the words in a sentence and get the overall idea of the text. Fluent readers can devote their focus to making these connections and calling on their prior knowledge. In other words, they can devote their efforts on comprehension skills.</a:t>
            </a:r>
            <a:endParaRPr lang="en-US" dirty="0"/>
          </a:p>
          <a:p>
            <a:endParaRPr lang="en-US" dirty="0"/>
          </a:p>
          <a:p>
            <a:r>
              <a:rPr lang="en-US" dirty="0"/>
              <a:t>Pause and prompt teachers to think about what kind of activities they already do that help their students build this skill?\. Some things they might say (or the facilitator can prompt them on):</a:t>
            </a:r>
          </a:p>
          <a:p>
            <a:pPr marL="171450" indent="-171450">
              <a:buFont typeface="Arial" panose="020B0604020202020204" pitchFamily="34" charset="0"/>
              <a:buChar char="•"/>
            </a:pPr>
            <a:r>
              <a:rPr lang="en-US" dirty="0"/>
              <a:t>High frequency words/sight words</a:t>
            </a:r>
          </a:p>
          <a:p>
            <a:pPr marL="171450" indent="-171450">
              <a:buFont typeface="Arial" panose="020B0604020202020204" pitchFamily="34" charset="0"/>
              <a:buChar char="•"/>
            </a:pPr>
            <a:r>
              <a:rPr lang="en-US" dirty="0"/>
              <a:t>Modeling (accuracy, speed and expression) – maybe using strategies like echo reading or student-adult reading</a:t>
            </a:r>
          </a:p>
          <a:p>
            <a:pPr marL="171450" indent="-171450">
              <a:buFont typeface="Arial" panose="020B0604020202020204" pitchFamily="34" charset="0"/>
              <a:buChar char="•"/>
            </a:pPr>
            <a:r>
              <a:rPr lang="en-US" dirty="0"/>
              <a:t>Other reading strategies: audio assisted, partner reading, older students, etc.</a:t>
            </a:r>
          </a:p>
          <a:p>
            <a:pPr marL="171450" indent="-171450">
              <a:buFont typeface="Arial" panose="020B0604020202020204" pitchFamily="34" charset="0"/>
              <a:buChar char="•"/>
            </a:pPr>
            <a:r>
              <a:rPr lang="en-US" dirty="0"/>
              <a:t>Repetition of texts</a:t>
            </a:r>
          </a:p>
          <a:p>
            <a:pPr marL="171450" indent="-171450">
              <a:buFont typeface="Arial" panose="020B0604020202020204" pitchFamily="34" charset="0"/>
              <a:buChar char="•"/>
            </a:pPr>
            <a:r>
              <a:rPr lang="en-US" dirty="0"/>
              <a:t>Record students reading. Use to evaluate or compare to a fluency reader, or to track growth over the course of the year.</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0D00658-5A5E-6F64-0B75-D19B3E84B504}"/>
              </a:ext>
            </a:extLst>
          </p:cNvPr>
          <p:cNvSpPr>
            <a:spLocks noGrp="1"/>
          </p:cNvSpPr>
          <p:nvPr>
            <p:ph type="sldNum" sz="quarter" idx="5"/>
          </p:nvPr>
        </p:nvSpPr>
        <p:spPr/>
        <p:txBody>
          <a:bodyPr/>
          <a:lstStyle/>
          <a:p>
            <a:fld id="{9C340E11-ACE7-BD42-A224-5AB1F561DB5A}" type="slidenum">
              <a:rPr lang="en-US" smtClean="0"/>
              <a:t>30</a:t>
            </a:fld>
            <a:endParaRPr lang="en-US"/>
          </a:p>
        </p:txBody>
      </p:sp>
    </p:spTree>
    <p:extLst>
      <p:ext uri="{BB962C8B-B14F-4D97-AF65-F5344CB8AC3E}">
        <p14:creationId xmlns:p14="http://schemas.microsoft.com/office/powerpoint/2010/main" val="17947215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4A40E-FA54-11A1-ED98-C8ACDAF5DE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EF0293-A481-EE89-9A46-3DD20FBD3F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7D3D3C-66C7-2182-4B36-1F92603E66B3}"/>
              </a:ext>
            </a:extLst>
          </p:cNvPr>
          <p:cNvSpPr>
            <a:spLocks noGrp="1"/>
          </p:cNvSpPr>
          <p:nvPr>
            <p:ph type="body" idx="1"/>
          </p:nvPr>
        </p:nvSpPr>
        <p:spPr/>
        <p:txBody>
          <a:bodyPr/>
          <a:lstStyle/>
          <a:p>
            <a:r>
              <a:rPr lang="en-CA" i="0" dirty="0">
                <a:effectLst/>
                <a:latin typeface="Helvetica" pitchFamily="2" charset="0"/>
              </a:rPr>
              <a:t>Oral vocabulary refers to the words we recognize and use when talking and listening.</a:t>
            </a:r>
          </a:p>
          <a:p>
            <a:r>
              <a:rPr lang="en-CA" i="0" dirty="0">
                <a:effectLst/>
                <a:latin typeface="Helvetica" pitchFamily="2" charset="0"/>
              </a:rPr>
              <a:t>Reading vocabulary refers to words we understand in a written text.</a:t>
            </a:r>
          </a:p>
          <a:p>
            <a:endParaRPr lang="en-US" dirty="0"/>
          </a:p>
        </p:txBody>
      </p:sp>
      <p:sp>
        <p:nvSpPr>
          <p:cNvPr id="4" name="Slide Number Placeholder 3">
            <a:extLst>
              <a:ext uri="{FF2B5EF4-FFF2-40B4-BE49-F238E27FC236}">
                <a16:creationId xmlns:a16="http://schemas.microsoft.com/office/drawing/2014/main" id="{08A4DB33-6539-9474-DC3A-738F560B5720}"/>
              </a:ext>
            </a:extLst>
          </p:cNvPr>
          <p:cNvSpPr>
            <a:spLocks noGrp="1"/>
          </p:cNvSpPr>
          <p:nvPr>
            <p:ph type="sldNum" sz="quarter" idx="5"/>
          </p:nvPr>
        </p:nvSpPr>
        <p:spPr/>
        <p:txBody>
          <a:bodyPr/>
          <a:lstStyle/>
          <a:p>
            <a:fld id="{9C340E11-ACE7-BD42-A224-5AB1F561DB5A}" type="slidenum">
              <a:rPr lang="en-US" smtClean="0"/>
              <a:t>31</a:t>
            </a:fld>
            <a:endParaRPr lang="en-US"/>
          </a:p>
        </p:txBody>
      </p:sp>
    </p:spTree>
    <p:extLst>
      <p:ext uri="{BB962C8B-B14F-4D97-AF65-F5344CB8AC3E}">
        <p14:creationId xmlns:p14="http://schemas.microsoft.com/office/powerpoint/2010/main" val="14445057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B1D44-BAF0-83F2-8630-838109D87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F94300-76CE-C0E8-BA3E-877A389DE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16CBB7-6D10-23ED-7E9C-48131DA754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612D93-5641-D7F5-FC4B-376BCE8683BF}"/>
              </a:ext>
            </a:extLst>
          </p:cNvPr>
          <p:cNvSpPr>
            <a:spLocks noGrp="1"/>
          </p:cNvSpPr>
          <p:nvPr>
            <p:ph type="sldNum" sz="quarter" idx="5"/>
          </p:nvPr>
        </p:nvSpPr>
        <p:spPr/>
        <p:txBody>
          <a:bodyPr/>
          <a:lstStyle/>
          <a:p>
            <a:fld id="{9C340E11-ACE7-BD42-A224-5AB1F561DB5A}" type="slidenum">
              <a:rPr lang="en-US" smtClean="0"/>
              <a:t>32</a:t>
            </a:fld>
            <a:endParaRPr lang="en-US"/>
          </a:p>
        </p:txBody>
      </p:sp>
    </p:spTree>
    <p:extLst>
      <p:ext uri="{BB962C8B-B14F-4D97-AF65-F5344CB8AC3E}">
        <p14:creationId xmlns:p14="http://schemas.microsoft.com/office/powerpoint/2010/main" val="819664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4</a:t>
            </a:fld>
            <a:endParaRPr lang="en-US"/>
          </a:p>
        </p:txBody>
      </p:sp>
    </p:spTree>
    <p:extLst>
      <p:ext uri="{BB962C8B-B14F-4D97-AF65-F5344CB8AC3E}">
        <p14:creationId xmlns:p14="http://schemas.microsoft.com/office/powerpoint/2010/main" val="37273248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33</a:t>
            </a:fld>
            <a:endParaRPr lang="en-US"/>
          </a:p>
        </p:txBody>
      </p:sp>
    </p:spTree>
    <p:extLst>
      <p:ext uri="{BB962C8B-B14F-4D97-AF65-F5344CB8AC3E}">
        <p14:creationId xmlns:p14="http://schemas.microsoft.com/office/powerpoint/2010/main" val="9190359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Watch the video: https://</a:t>
            </a:r>
            <a:r>
              <a:rPr lang="en-US" dirty="0" err="1"/>
              <a:t>www.youtube.com</a:t>
            </a:r>
            <a:r>
              <a:rPr lang="en-US" dirty="0"/>
              <a:t>/</a:t>
            </a:r>
            <a:r>
              <a:rPr lang="en-US" dirty="0" err="1"/>
              <a:t>watch?v</a:t>
            </a:r>
            <a:r>
              <a:rPr lang="en-US" dirty="0"/>
              <a:t>=ZlcY7hh_nTI</a:t>
            </a:r>
          </a:p>
        </p:txBody>
      </p:sp>
      <p:sp>
        <p:nvSpPr>
          <p:cNvPr id="4" name="Slide Number Placeholder 3"/>
          <p:cNvSpPr>
            <a:spLocks noGrp="1"/>
          </p:cNvSpPr>
          <p:nvPr>
            <p:ph type="sldNum" sz="quarter" idx="5"/>
          </p:nvPr>
        </p:nvSpPr>
        <p:spPr/>
        <p:txBody>
          <a:bodyPr/>
          <a:lstStyle/>
          <a:p>
            <a:fld id="{9C340E11-ACE7-BD42-A224-5AB1F561DB5A}" type="slidenum">
              <a:rPr lang="en-US" smtClean="0"/>
              <a:t>35</a:t>
            </a:fld>
            <a:endParaRPr lang="en-US"/>
          </a:p>
        </p:txBody>
      </p:sp>
    </p:spTree>
    <p:extLst>
      <p:ext uri="{BB962C8B-B14F-4D97-AF65-F5344CB8AC3E}">
        <p14:creationId xmlns:p14="http://schemas.microsoft.com/office/powerpoint/2010/main" val="3739251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point out the glossary feature, you can also reinforce that many of the terms covered today will be part of the glossaries (this varies by module – if the term if relevant/within that module).</a:t>
            </a:r>
          </a:p>
          <a:p>
            <a:endParaRPr lang="en-US" dirty="0"/>
          </a:p>
          <a:p>
            <a:endParaRPr lang="en-US" dirty="0"/>
          </a:p>
          <a:p>
            <a:r>
              <a:rPr lang="en-US" dirty="0"/>
              <a:t>Demo the introduction module: https://</a:t>
            </a:r>
            <a:r>
              <a:rPr lang="en-US" dirty="0" err="1"/>
              <a:t>literacy.concordia.ca</a:t>
            </a:r>
            <a:r>
              <a:rPr lang="en-US" dirty="0"/>
              <a:t>/</a:t>
            </a:r>
            <a:r>
              <a:rPr lang="en-US" dirty="0" err="1"/>
              <a:t>tpd</a:t>
            </a:r>
            <a:r>
              <a:rPr lang="en-US" dirty="0"/>
              <a:t>/</a:t>
            </a:r>
            <a:r>
              <a:rPr lang="en-US" dirty="0" err="1"/>
              <a:t>mod_intro</a:t>
            </a:r>
            <a:r>
              <a:rPr lang="en-US" dirty="0"/>
              <a:t>/</a:t>
            </a:r>
            <a:r>
              <a:rPr lang="en-US" dirty="0" err="1"/>
              <a:t>story.html</a:t>
            </a:r>
            <a:r>
              <a:rPr lang="en-US" dirty="0"/>
              <a:t> </a:t>
            </a:r>
          </a:p>
          <a:p>
            <a:r>
              <a:rPr lang="en-US" dirty="0"/>
              <a:t>You can do the knowledge check activity together as that covers all skills. Could be a review of some content covered today and a pre-test for Day 2 &amp; 3 topics.</a:t>
            </a:r>
          </a:p>
        </p:txBody>
      </p:sp>
      <p:sp>
        <p:nvSpPr>
          <p:cNvPr id="4" name="Slide Number Placeholder 3"/>
          <p:cNvSpPr>
            <a:spLocks noGrp="1"/>
          </p:cNvSpPr>
          <p:nvPr>
            <p:ph type="sldNum" sz="quarter" idx="5"/>
          </p:nvPr>
        </p:nvSpPr>
        <p:spPr/>
        <p:txBody>
          <a:bodyPr/>
          <a:lstStyle/>
          <a:p>
            <a:fld id="{9C340E11-ACE7-BD42-A224-5AB1F561DB5A}" type="slidenum">
              <a:rPr lang="en-US" smtClean="0"/>
              <a:t>36</a:t>
            </a:fld>
            <a:endParaRPr lang="en-US"/>
          </a:p>
        </p:txBody>
      </p:sp>
    </p:spTree>
    <p:extLst>
      <p:ext uri="{BB962C8B-B14F-4D97-AF65-F5344CB8AC3E}">
        <p14:creationId xmlns:p14="http://schemas.microsoft.com/office/powerpoint/2010/main" val="31146053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37</a:t>
            </a:fld>
            <a:endParaRPr lang="en-US"/>
          </a:p>
        </p:txBody>
      </p:sp>
    </p:spTree>
    <p:extLst>
      <p:ext uri="{BB962C8B-B14F-4D97-AF65-F5344CB8AC3E}">
        <p14:creationId xmlns:p14="http://schemas.microsoft.com/office/powerpoint/2010/main" val="6885613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38</a:t>
            </a:fld>
            <a:endParaRPr lang="en-US"/>
          </a:p>
        </p:txBody>
      </p:sp>
    </p:spTree>
    <p:extLst>
      <p:ext uri="{BB962C8B-B14F-4D97-AF65-F5344CB8AC3E}">
        <p14:creationId xmlns:p14="http://schemas.microsoft.com/office/powerpoint/2010/main" val="31364191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39</a:t>
            </a:fld>
            <a:endParaRPr lang="en-US"/>
          </a:p>
        </p:txBody>
      </p:sp>
    </p:spTree>
    <p:extLst>
      <p:ext uri="{BB962C8B-B14F-4D97-AF65-F5344CB8AC3E}">
        <p14:creationId xmlns:p14="http://schemas.microsoft.com/office/powerpoint/2010/main" val="4171800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355B-F05E-83D2-B7AF-AF8C2D149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C335C-D725-37DE-6D1E-4B23900CA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00879-601E-E0DF-10B5-D10474D231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318860-9B27-E5B8-F3DF-180F3373462B}"/>
              </a:ext>
            </a:extLst>
          </p:cNvPr>
          <p:cNvSpPr>
            <a:spLocks noGrp="1"/>
          </p:cNvSpPr>
          <p:nvPr>
            <p:ph type="sldNum" sz="quarter" idx="5"/>
          </p:nvPr>
        </p:nvSpPr>
        <p:spPr/>
        <p:txBody>
          <a:bodyPr/>
          <a:lstStyle/>
          <a:p>
            <a:fld id="{9C340E11-ACE7-BD42-A224-5AB1F561DB5A}" type="slidenum">
              <a:rPr lang="en-US" smtClean="0"/>
              <a:t>41</a:t>
            </a:fld>
            <a:endParaRPr lang="en-US"/>
          </a:p>
        </p:txBody>
      </p:sp>
    </p:spTree>
    <p:extLst>
      <p:ext uri="{BB962C8B-B14F-4D97-AF65-F5344CB8AC3E}">
        <p14:creationId xmlns:p14="http://schemas.microsoft.com/office/powerpoint/2010/main" val="8073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8E56-35E8-780F-859D-4A29A036E9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0C3C3-6B75-AC34-8A49-CD026954D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019E0-D6E8-36B7-E50A-770BEF0BC88F}"/>
              </a:ext>
            </a:extLst>
          </p:cNvPr>
          <p:cNvSpPr>
            <a:spLocks noGrp="1"/>
          </p:cNvSpPr>
          <p:nvPr>
            <p:ph type="body" idx="1"/>
          </p:nvPr>
        </p:nvSpPr>
        <p:spPr/>
        <p:txBody>
          <a:bodyPr/>
          <a:lstStyle/>
          <a:p>
            <a:r>
              <a:rPr lang="en-US" dirty="0"/>
              <a:t>A possible alternative schedule, would be to cover this content over 5 days, but spread out the last two days to avoid overwhelming* participants (3-days + 1 day + 1 day). This slide and the next slide are suggestions in how you can reorganize the content of the PP into a new 5-day schedule instead.</a:t>
            </a:r>
          </a:p>
          <a:p>
            <a:endParaRPr lang="en-US" dirty="0"/>
          </a:p>
          <a:p>
            <a:r>
              <a:rPr lang="en-US" dirty="0"/>
              <a:t>* If you keep to the suggested 3-day schedule but worry that teachers won’t be able to absorb and apply all content covered, you review or provide a deeper look at relevant sections during the follow-up meetings.</a:t>
            </a:r>
          </a:p>
        </p:txBody>
      </p:sp>
      <p:sp>
        <p:nvSpPr>
          <p:cNvPr id="4" name="Slide Number Placeholder 3">
            <a:extLst>
              <a:ext uri="{FF2B5EF4-FFF2-40B4-BE49-F238E27FC236}">
                <a16:creationId xmlns:a16="http://schemas.microsoft.com/office/drawing/2014/main" id="{9E3DD62A-012D-3888-F040-7494047EBA3C}"/>
              </a:ext>
            </a:extLst>
          </p:cNvPr>
          <p:cNvSpPr>
            <a:spLocks noGrp="1"/>
          </p:cNvSpPr>
          <p:nvPr>
            <p:ph type="sldNum" sz="quarter" idx="5"/>
          </p:nvPr>
        </p:nvSpPr>
        <p:spPr/>
        <p:txBody>
          <a:bodyPr/>
          <a:lstStyle/>
          <a:p>
            <a:fld id="{9C340E11-ACE7-BD42-A224-5AB1F561DB5A}" type="slidenum">
              <a:rPr lang="en-US" smtClean="0"/>
              <a:t>5</a:t>
            </a:fld>
            <a:endParaRPr lang="en-US"/>
          </a:p>
        </p:txBody>
      </p:sp>
    </p:spTree>
    <p:extLst>
      <p:ext uri="{BB962C8B-B14F-4D97-AF65-F5344CB8AC3E}">
        <p14:creationId xmlns:p14="http://schemas.microsoft.com/office/powerpoint/2010/main" val="1549278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If there is something you would like to learn from the participants, you can also include it on this slide (or add another slide)</a:t>
            </a:r>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7</a:t>
            </a:fld>
            <a:endParaRPr lang="en-US"/>
          </a:p>
        </p:txBody>
      </p:sp>
    </p:spTree>
    <p:extLst>
      <p:ext uri="{BB962C8B-B14F-4D97-AF65-F5344CB8AC3E}">
        <p14:creationId xmlns:p14="http://schemas.microsoft.com/office/powerpoint/2010/main" val="212958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file naming conventions: &lt;type of submission&gt; &lt;</a:t>
            </a:r>
            <a:r>
              <a:rPr lang="en-US" dirty="0" err="1"/>
              <a:t>lastname</a:t>
            </a:r>
            <a:r>
              <a:rPr lang="en-US" dirty="0"/>
              <a:t>&gt; Example: Reflection1_Acharya</a:t>
            </a:r>
          </a:p>
          <a:p>
            <a:endParaRPr lang="en-US" dirty="0"/>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8</a:t>
            </a:fld>
            <a:endParaRPr lang="en-US"/>
          </a:p>
        </p:txBody>
      </p:sp>
    </p:spTree>
    <p:extLst>
      <p:ext uri="{BB962C8B-B14F-4D97-AF65-F5344CB8AC3E}">
        <p14:creationId xmlns:p14="http://schemas.microsoft.com/office/powerpoint/2010/main" val="1496285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go over the doc with them and ask them to sign/collect them during the training session. Might be easier to ensure everyone submits in a timely manner, and the facilitator could review each doc during/after day 1 training and if there is any issues (example missing info on form) or missing forms they follow up on day 2. Or, if teacher would like to bring home for closer read after day 1 and bring back on day 2, the facilitator would still have time to check them and follow up on any issues during day 3. Reduce the amount of teachers they might have to run after later on.</a:t>
            </a:r>
          </a:p>
        </p:txBody>
      </p:sp>
      <p:sp>
        <p:nvSpPr>
          <p:cNvPr id="4" name="Slide Number Placeholder 3"/>
          <p:cNvSpPr>
            <a:spLocks noGrp="1"/>
          </p:cNvSpPr>
          <p:nvPr>
            <p:ph type="sldNum" sz="quarter" idx="5"/>
          </p:nvPr>
        </p:nvSpPr>
        <p:spPr/>
        <p:txBody>
          <a:bodyPr/>
          <a:lstStyle/>
          <a:p>
            <a:fld id="{9C340E11-ACE7-BD42-A224-5AB1F561DB5A}" type="slidenum">
              <a:rPr lang="en-US" smtClean="0"/>
              <a:t>9</a:t>
            </a:fld>
            <a:endParaRPr lang="en-US"/>
          </a:p>
        </p:txBody>
      </p:sp>
    </p:spTree>
    <p:extLst>
      <p:ext uri="{BB962C8B-B14F-4D97-AF65-F5344CB8AC3E}">
        <p14:creationId xmlns:p14="http://schemas.microsoft.com/office/powerpoint/2010/main" val="173239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videos were prepared for Kenya in (year?). If relevant to your context, they can be used at this stage with your participants.</a:t>
            </a:r>
          </a:p>
          <a:p>
            <a:r>
              <a:rPr lang="en-US" dirty="0"/>
              <a:t>Data bundles management: </a:t>
            </a:r>
          </a:p>
          <a:p>
            <a:r>
              <a:rPr lang="en-US" dirty="0"/>
              <a:t>Attending zoom sessions using a phone:</a:t>
            </a:r>
          </a:p>
          <a:p>
            <a:endParaRPr lang="en-US" dirty="0"/>
          </a:p>
          <a:p>
            <a:endParaRPr lang="en-US" dirty="0"/>
          </a:p>
          <a:p>
            <a:r>
              <a:rPr lang="en-US" dirty="0"/>
              <a:t>Tips for online learning: can provide handout (pictured on right)</a:t>
            </a:r>
          </a:p>
        </p:txBody>
      </p:sp>
      <p:sp>
        <p:nvSpPr>
          <p:cNvPr id="4" name="Slide Number Placeholder 3"/>
          <p:cNvSpPr>
            <a:spLocks noGrp="1"/>
          </p:cNvSpPr>
          <p:nvPr>
            <p:ph type="sldNum" sz="quarter" idx="5"/>
          </p:nvPr>
        </p:nvSpPr>
        <p:spPr/>
        <p:txBody>
          <a:bodyPr/>
          <a:lstStyle/>
          <a:p>
            <a:fld id="{9C340E11-ACE7-BD42-A224-5AB1F561DB5A}" type="slidenum">
              <a:rPr lang="en-US" smtClean="0"/>
              <a:t>10</a:t>
            </a:fld>
            <a:endParaRPr lang="en-US"/>
          </a:p>
        </p:txBody>
      </p:sp>
    </p:spTree>
    <p:extLst>
      <p:ext uri="{BB962C8B-B14F-4D97-AF65-F5344CB8AC3E}">
        <p14:creationId xmlns:p14="http://schemas.microsoft.com/office/powerpoint/2010/main" val="3003636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12</a:t>
            </a:fld>
            <a:endParaRPr lang="en-US"/>
          </a:p>
        </p:txBody>
      </p:sp>
    </p:spTree>
    <p:extLst>
      <p:ext uri="{BB962C8B-B14F-4D97-AF65-F5344CB8AC3E}">
        <p14:creationId xmlns:p14="http://schemas.microsoft.com/office/powerpoint/2010/main" val="3233515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4B04C-D5A5-3448-BF55-5A5484AC061D}"/>
              </a:ext>
            </a:extLst>
          </p:cNvPr>
          <p:cNvSpPr>
            <a:spLocks noGrp="1"/>
          </p:cNvSpPr>
          <p:nvPr>
            <p:ph type="ctrTitle"/>
          </p:nvPr>
        </p:nvSpPr>
        <p:spPr>
          <a:xfrm>
            <a:off x="1524000" y="855784"/>
            <a:ext cx="9144000" cy="1784383"/>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22A7B1F-5E33-9B4A-9BAB-BE7222F56E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433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30C-AFB2-1040-99BD-598CF28EEA72}"/>
              </a:ext>
            </a:extLst>
          </p:cNvPr>
          <p:cNvSpPr>
            <a:spLocks noGrp="1"/>
          </p:cNvSpPr>
          <p:nvPr>
            <p:ph type="title"/>
          </p:nvPr>
        </p:nvSpPr>
        <p:spPr>
          <a:xfrm>
            <a:off x="1702230" y="0"/>
            <a:ext cx="878754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966BD2-36C8-F140-97E7-8846C78AB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586C686-138A-7A4C-931E-0D6EBEAA388F}"/>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25911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B7C332-E02C-4145-8135-5048F92E4D09}"/>
              </a:ext>
              <a:ext uri="{C183D7F6-B498-43B3-948B-1728B52AA6E4}">
                <adec:decorative xmlns:adec="http://schemas.microsoft.com/office/drawing/2017/decorative" val="1"/>
              </a:ext>
            </a:extLst>
          </p:cNvPr>
          <p:cNvGrpSpPr/>
          <p:nvPr userDrawn="1"/>
        </p:nvGrpSpPr>
        <p:grpSpPr>
          <a:xfrm rot="16200000">
            <a:off x="6803672" y="1590251"/>
            <a:ext cx="7315202" cy="3777545"/>
            <a:chOff x="4973444" y="3245004"/>
            <a:chExt cx="7315202" cy="3777545"/>
          </a:xfrm>
        </p:grpSpPr>
        <p:sp>
          <p:nvSpPr>
            <p:cNvPr id="8" name="Rectangle 7">
              <a:extLst>
                <a:ext uri="{FF2B5EF4-FFF2-40B4-BE49-F238E27FC236}">
                  <a16:creationId xmlns:a16="http://schemas.microsoft.com/office/drawing/2014/main" id="{72F2B1B5-6FD5-7F4D-8D6D-987D77B6AC73}"/>
                </a:ext>
              </a:extLst>
            </p:cNvPr>
            <p:cNvSpPr/>
            <p:nvPr userDrawn="1"/>
          </p:nvSpPr>
          <p:spPr>
            <a:xfrm>
              <a:off x="4973446" y="3437696"/>
              <a:ext cx="7315200" cy="3584853"/>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9" name="Group 8">
              <a:extLst>
                <a:ext uri="{FF2B5EF4-FFF2-40B4-BE49-F238E27FC236}">
                  <a16:creationId xmlns:a16="http://schemas.microsoft.com/office/drawing/2014/main" id="{064A7E65-624E-1E40-91ED-40DAFD2327A3}"/>
                </a:ext>
              </a:extLst>
            </p:cNvPr>
            <p:cNvGrpSpPr/>
            <p:nvPr userDrawn="1"/>
          </p:nvGrpSpPr>
          <p:grpSpPr>
            <a:xfrm>
              <a:off x="4973444" y="3245004"/>
              <a:ext cx="7315200" cy="457200"/>
              <a:chOff x="5029200" y="3222702"/>
              <a:chExt cx="7315200" cy="457200"/>
            </a:xfrm>
          </p:grpSpPr>
          <p:grpSp>
            <p:nvGrpSpPr>
              <p:cNvPr id="10" name="Group 9">
                <a:extLst>
                  <a:ext uri="{FF2B5EF4-FFF2-40B4-BE49-F238E27FC236}">
                    <a16:creationId xmlns:a16="http://schemas.microsoft.com/office/drawing/2014/main" id="{ED90A089-A4EE-8A4F-BDA7-8216609FD1D5}"/>
                  </a:ext>
                </a:extLst>
              </p:cNvPr>
              <p:cNvGrpSpPr/>
              <p:nvPr userDrawn="1"/>
            </p:nvGrpSpPr>
            <p:grpSpPr>
              <a:xfrm>
                <a:off x="5029200" y="3222702"/>
                <a:ext cx="2743200" cy="457200"/>
                <a:chOff x="5029200" y="0"/>
                <a:chExt cx="2743200" cy="457200"/>
              </a:xfrm>
            </p:grpSpPr>
            <p:sp>
              <p:nvSpPr>
                <p:cNvPr id="32" name="Connector 31">
                  <a:extLst>
                    <a:ext uri="{FF2B5EF4-FFF2-40B4-BE49-F238E27FC236}">
                      <a16:creationId xmlns:a16="http://schemas.microsoft.com/office/drawing/2014/main" id="{75DCE3E3-043B-5C45-88EA-DF6148ADCA49}"/>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0AF37F0F-583B-DC48-998B-97EE43D5F4EB}"/>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FB9AE894-0FE3-A942-86E1-7FDE02E2C203}"/>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32753CD2-AD41-4C41-B202-6D41BDC0E191}"/>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1C7BB9C-9102-D64D-9839-A97156419217}"/>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2827E801-FF16-FC4A-917D-F62766F29EB9}"/>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AC582D7F-DA45-4149-8EFB-1DBC84F51147}"/>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E89D250A-ACB3-1D41-A138-066DF1B1D3D6}"/>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C45FFFAA-4908-C34B-95F5-7235EBA711FC}"/>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A895F751-C414-C943-AF02-EA8CE4ED3F97}"/>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C3E2A818-7E78-F142-ADD7-AD15A0F48D41}"/>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580EDE6A-4089-BD4E-91B4-8B4B1A917778}"/>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E1AA2600-10E3-F74C-910E-2FCD11A32DD9}"/>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F02CB178-6329-FF48-9F44-3B7BD6EBFFB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12B5C840-29F3-454A-888E-E47083B88CCA}"/>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C8D1D1DA-96ED-054F-8435-AFDB4D67D59B}"/>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Vertical Title 1">
            <a:extLst>
              <a:ext uri="{FF2B5EF4-FFF2-40B4-BE49-F238E27FC236}">
                <a16:creationId xmlns:a16="http://schemas.microsoft.com/office/drawing/2014/main" id="{FA641B29-B93A-0F4B-A000-35D2EC875E58}"/>
              </a:ext>
            </a:extLst>
          </p:cNvPr>
          <p:cNvSpPr>
            <a:spLocks noGrp="1"/>
          </p:cNvSpPr>
          <p:nvPr>
            <p:ph type="title" orient="vert"/>
          </p:nvPr>
        </p:nvSpPr>
        <p:spPr>
          <a:xfrm>
            <a:off x="8724900" y="914399"/>
            <a:ext cx="2628900" cy="526256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63426-47C0-5848-95D7-92EB1A1DA91A}"/>
              </a:ext>
            </a:extLst>
          </p:cNvPr>
          <p:cNvSpPr>
            <a:spLocks noGrp="1"/>
          </p:cNvSpPr>
          <p:nvPr>
            <p:ph type="body" orient="vert" idx="1"/>
          </p:nvPr>
        </p:nvSpPr>
        <p:spPr>
          <a:xfrm>
            <a:off x="838200" y="914399"/>
            <a:ext cx="7734300" cy="5262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9" name="Picture 38">
            <a:extLst>
              <a:ext uri="{FF2B5EF4-FFF2-40B4-BE49-F238E27FC236}">
                <a16:creationId xmlns:a16="http://schemas.microsoft.com/office/drawing/2014/main" id="{749FC160-0388-5448-A810-B8D4A0813A9D}"/>
              </a:ext>
            </a:extLst>
          </p:cNvPr>
          <p:cNvPicPr>
            <a:picLocks noChangeAspect="1"/>
          </p:cNvPicPr>
          <p:nvPr userDrawn="1"/>
        </p:nvPicPr>
        <p:blipFill>
          <a:blip r:embed="rId2"/>
          <a:stretch>
            <a:fillRect/>
          </a:stretch>
        </p:blipFill>
        <p:spPr>
          <a:xfrm>
            <a:off x="10504170" y="190527"/>
            <a:ext cx="1462222" cy="438022"/>
          </a:xfrm>
          <a:prstGeom prst="rect">
            <a:avLst/>
          </a:prstGeom>
        </p:spPr>
      </p:pic>
      <p:sp>
        <p:nvSpPr>
          <p:cNvPr id="5" name="Footer Placeholder 11">
            <a:extLst>
              <a:ext uri="{FF2B5EF4-FFF2-40B4-BE49-F238E27FC236}">
                <a16:creationId xmlns:a16="http://schemas.microsoft.com/office/drawing/2014/main" id="{61E91858-231D-791D-603A-E43A1C577D93}"/>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378728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95B4C-B695-F54A-8F3D-00DDB689A528}"/>
              </a:ext>
            </a:extLst>
          </p:cNvPr>
          <p:cNvSpPr>
            <a:spLocks noGrp="1"/>
          </p:cNvSpPr>
          <p:nvPr>
            <p:ph type="title"/>
          </p:nvPr>
        </p:nvSpPr>
        <p:spPr>
          <a:xfrm>
            <a:off x="1632488" y="0"/>
            <a:ext cx="8927024"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E5169A3-3463-164C-B3D5-5D5191448917}"/>
              </a:ext>
            </a:extLst>
          </p:cNvPr>
          <p:cNvSpPr>
            <a:spLocks noGrp="1"/>
          </p:cNvSpPr>
          <p:nvPr>
            <p:ph idx="1"/>
          </p:nvPr>
        </p:nvSpPr>
        <p:spPr>
          <a:xfrm>
            <a:off x="838200" y="1693333"/>
            <a:ext cx="10515600" cy="44836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E40A5140-D500-FC4D-9FCC-62A53D870890}"/>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72529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9A853A6-E5C1-1540-96FD-72B0C338945B}"/>
              </a:ext>
              <a:ext uri="{C183D7F6-B498-43B3-948B-1728B52AA6E4}">
                <adec:decorative xmlns:adec="http://schemas.microsoft.com/office/drawing/2017/decorative" val="1"/>
              </a:ext>
            </a:extLst>
          </p:cNvPr>
          <p:cNvGrpSpPr/>
          <p:nvPr userDrawn="1"/>
        </p:nvGrpSpPr>
        <p:grpSpPr>
          <a:xfrm rot="10800000">
            <a:off x="-67734" y="-47735"/>
            <a:ext cx="12344401" cy="4180490"/>
            <a:chOff x="-55756" y="3245004"/>
            <a:chExt cx="12344401" cy="4180490"/>
          </a:xfrm>
        </p:grpSpPr>
        <p:sp>
          <p:nvSpPr>
            <p:cNvPr id="9" name="Rectangle 8">
              <a:extLst>
                <a:ext uri="{FF2B5EF4-FFF2-40B4-BE49-F238E27FC236}">
                  <a16:creationId xmlns:a16="http://schemas.microsoft.com/office/drawing/2014/main" id="{BFB31EED-47DA-5345-B350-F9183A393240}"/>
                </a:ext>
              </a:extLst>
            </p:cNvPr>
            <p:cNvSpPr/>
            <p:nvPr userDrawn="1"/>
          </p:nvSpPr>
          <p:spPr>
            <a:xfrm>
              <a:off x="-55755" y="3437694"/>
              <a:ext cx="12344400" cy="3987800"/>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8" name="Group 7">
              <a:extLst>
                <a:ext uri="{FF2B5EF4-FFF2-40B4-BE49-F238E27FC236}">
                  <a16:creationId xmlns:a16="http://schemas.microsoft.com/office/drawing/2014/main" id="{6A227D19-CAB0-DB4D-BB2F-CCCE3E409155}"/>
                </a:ext>
              </a:extLst>
            </p:cNvPr>
            <p:cNvGrpSpPr/>
            <p:nvPr userDrawn="1"/>
          </p:nvGrpSpPr>
          <p:grpSpPr>
            <a:xfrm>
              <a:off x="-55756" y="3245004"/>
              <a:ext cx="12344400" cy="457200"/>
              <a:chOff x="0" y="3222702"/>
              <a:chExt cx="12344400" cy="457200"/>
            </a:xfrm>
          </p:grpSpPr>
          <p:grpSp>
            <p:nvGrpSpPr>
              <p:cNvPr id="10" name="Group 9">
                <a:extLst>
                  <a:ext uri="{FF2B5EF4-FFF2-40B4-BE49-F238E27FC236}">
                    <a16:creationId xmlns:a16="http://schemas.microsoft.com/office/drawing/2014/main" id="{A46D9D1C-E760-8745-8E1D-E37B7BDC76D2}"/>
                  </a:ext>
                </a:extLst>
              </p:cNvPr>
              <p:cNvGrpSpPr/>
              <p:nvPr userDrawn="1"/>
            </p:nvGrpSpPr>
            <p:grpSpPr>
              <a:xfrm>
                <a:off x="0" y="3222702"/>
                <a:ext cx="7772400" cy="457200"/>
                <a:chOff x="0" y="0"/>
                <a:chExt cx="7772400" cy="457200"/>
              </a:xfrm>
            </p:grpSpPr>
            <p:sp>
              <p:nvSpPr>
                <p:cNvPr id="21" name="Connector 20">
                  <a:extLst>
                    <a:ext uri="{FF2B5EF4-FFF2-40B4-BE49-F238E27FC236}">
                      <a16:creationId xmlns:a16="http://schemas.microsoft.com/office/drawing/2014/main" id="{45192C62-177A-5A4F-B2E6-30E7296F5D18}"/>
                    </a:ext>
                  </a:extLst>
                </p:cNvPr>
                <p:cNvSpPr/>
                <p:nvPr userDrawn="1"/>
              </p:nvSpPr>
              <p:spPr>
                <a:xfrm>
                  <a:off x="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Connector 21">
                  <a:extLst>
                    <a:ext uri="{FF2B5EF4-FFF2-40B4-BE49-F238E27FC236}">
                      <a16:creationId xmlns:a16="http://schemas.microsoft.com/office/drawing/2014/main" id="{23469242-34FA-B54E-B431-342351D32336}"/>
                    </a:ext>
                  </a:extLst>
                </p:cNvPr>
                <p:cNvSpPr/>
                <p:nvPr userDrawn="1"/>
              </p:nvSpPr>
              <p:spPr>
                <a:xfrm>
                  <a:off x="457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Connector 22">
                  <a:extLst>
                    <a:ext uri="{FF2B5EF4-FFF2-40B4-BE49-F238E27FC236}">
                      <a16:creationId xmlns:a16="http://schemas.microsoft.com/office/drawing/2014/main" id="{498D2E6F-9B9F-1F46-B540-2593F14D50A1}"/>
                    </a:ext>
                  </a:extLst>
                </p:cNvPr>
                <p:cNvSpPr/>
                <p:nvPr userDrawn="1"/>
              </p:nvSpPr>
              <p:spPr>
                <a:xfrm>
                  <a:off x="914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Connector 23">
                  <a:extLst>
                    <a:ext uri="{FF2B5EF4-FFF2-40B4-BE49-F238E27FC236}">
                      <a16:creationId xmlns:a16="http://schemas.microsoft.com/office/drawing/2014/main" id="{EA9ADFDB-F941-AB41-81BA-82F4F5E66F14}"/>
                    </a:ext>
                  </a:extLst>
                </p:cNvPr>
                <p:cNvSpPr/>
                <p:nvPr userDrawn="1"/>
              </p:nvSpPr>
              <p:spPr>
                <a:xfrm>
                  <a:off x="1371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Connector 24">
                  <a:extLst>
                    <a:ext uri="{FF2B5EF4-FFF2-40B4-BE49-F238E27FC236}">
                      <a16:creationId xmlns:a16="http://schemas.microsoft.com/office/drawing/2014/main" id="{A2CF203C-220F-CE4D-ACEE-F6C0192E3AFE}"/>
                    </a:ext>
                  </a:extLst>
                </p:cNvPr>
                <p:cNvSpPr/>
                <p:nvPr userDrawn="1"/>
              </p:nvSpPr>
              <p:spPr>
                <a:xfrm>
                  <a:off x="1828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Connector 25">
                  <a:extLst>
                    <a:ext uri="{FF2B5EF4-FFF2-40B4-BE49-F238E27FC236}">
                      <a16:creationId xmlns:a16="http://schemas.microsoft.com/office/drawing/2014/main" id="{977BB297-268F-0B43-89D5-BFF939FF675A}"/>
                    </a:ext>
                  </a:extLst>
                </p:cNvPr>
                <p:cNvSpPr/>
                <p:nvPr userDrawn="1"/>
              </p:nvSpPr>
              <p:spPr>
                <a:xfrm>
                  <a:off x="2286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Connector 26">
                  <a:extLst>
                    <a:ext uri="{FF2B5EF4-FFF2-40B4-BE49-F238E27FC236}">
                      <a16:creationId xmlns:a16="http://schemas.microsoft.com/office/drawing/2014/main" id="{7775EF16-F75B-B043-83DD-EA2F82007242}"/>
                    </a:ext>
                  </a:extLst>
                </p:cNvPr>
                <p:cNvSpPr/>
                <p:nvPr userDrawn="1"/>
              </p:nvSpPr>
              <p:spPr>
                <a:xfrm>
                  <a:off x="2743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Connector 27">
                  <a:extLst>
                    <a:ext uri="{FF2B5EF4-FFF2-40B4-BE49-F238E27FC236}">
                      <a16:creationId xmlns:a16="http://schemas.microsoft.com/office/drawing/2014/main" id="{851BC170-4EC4-D742-A9C4-8B8C74BB8EFF}"/>
                    </a:ext>
                  </a:extLst>
                </p:cNvPr>
                <p:cNvSpPr/>
                <p:nvPr userDrawn="1"/>
              </p:nvSpPr>
              <p:spPr>
                <a:xfrm>
                  <a:off x="3200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9" name="Connector 28">
                  <a:extLst>
                    <a:ext uri="{FF2B5EF4-FFF2-40B4-BE49-F238E27FC236}">
                      <a16:creationId xmlns:a16="http://schemas.microsoft.com/office/drawing/2014/main" id="{DD09A8DB-B61A-CB46-9765-382EFF30D5D0}"/>
                    </a:ext>
                  </a:extLst>
                </p:cNvPr>
                <p:cNvSpPr/>
                <p:nvPr userDrawn="1"/>
              </p:nvSpPr>
              <p:spPr>
                <a:xfrm>
                  <a:off x="3657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0" name="Connector 29">
                  <a:extLst>
                    <a:ext uri="{FF2B5EF4-FFF2-40B4-BE49-F238E27FC236}">
                      <a16:creationId xmlns:a16="http://schemas.microsoft.com/office/drawing/2014/main" id="{1A3877F2-80C9-5248-87F9-093694B27665}"/>
                    </a:ext>
                  </a:extLst>
                </p:cNvPr>
                <p:cNvSpPr/>
                <p:nvPr userDrawn="1"/>
              </p:nvSpPr>
              <p:spPr>
                <a:xfrm>
                  <a:off x="4114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Connector 30">
                  <a:extLst>
                    <a:ext uri="{FF2B5EF4-FFF2-40B4-BE49-F238E27FC236}">
                      <a16:creationId xmlns:a16="http://schemas.microsoft.com/office/drawing/2014/main" id="{C57394D6-B619-7C4B-B574-8C2D0B5BA718}"/>
                    </a:ext>
                  </a:extLst>
                </p:cNvPr>
                <p:cNvSpPr/>
                <p:nvPr userDrawn="1"/>
              </p:nvSpPr>
              <p:spPr>
                <a:xfrm>
                  <a:off x="4572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Connector 31">
                  <a:extLst>
                    <a:ext uri="{FF2B5EF4-FFF2-40B4-BE49-F238E27FC236}">
                      <a16:creationId xmlns:a16="http://schemas.microsoft.com/office/drawing/2014/main" id="{440A825E-D2DD-754B-A80C-58FCE53B6C06}"/>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5E871EAC-E8E5-2A4C-9D6F-3CF3B9EFDE88}"/>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E9EE65C7-3209-DC43-8864-2BA9C5ADB2F7}"/>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7C8A8A17-8B22-824F-9D4B-45896EBF308C}"/>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E1DB140-0DB0-B446-AC46-E28AA2061474}"/>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A9FF310B-5EDF-A944-9FDC-4161FFAC6550}"/>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9CA3C22C-145A-EB41-9FE3-AAEFFE1429F9}"/>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458474AC-8969-BF4C-9F5C-393918568135}"/>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3D71E379-D8C4-7C43-B3F9-97FE9A6DDA36}"/>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51DD5439-9219-7D4B-9B0D-52F97A3A7BE3}"/>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B12A3C72-C218-3846-8238-AB6B1FF5180F}"/>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88407741-C84A-4148-A0F0-5AE2BFD9EF01}"/>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3F01E9BE-4C34-AB48-8A2D-CF3E271DE30B}"/>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4BFCFC86-B402-8D41-B51B-12695CCA558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305F8780-682D-2344-9139-47B2D88C4AF0}"/>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28DBC4EA-5345-704F-B957-00B127E12508}"/>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Title 1">
            <a:extLst>
              <a:ext uri="{FF2B5EF4-FFF2-40B4-BE49-F238E27FC236}">
                <a16:creationId xmlns:a16="http://schemas.microsoft.com/office/drawing/2014/main" id="{1C1BB462-D85C-8440-BC63-F2E91FE15983}"/>
              </a:ext>
            </a:extLst>
          </p:cNvPr>
          <p:cNvSpPr>
            <a:spLocks noGrp="1"/>
          </p:cNvSpPr>
          <p:nvPr>
            <p:ph type="title"/>
          </p:nvPr>
        </p:nvSpPr>
        <p:spPr>
          <a:xfrm>
            <a:off x="831850" y="628549"/>
            <a:ext cx="10515600" cy="2611728"/>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AFF3B0E-2FA3-9B4A-AA8A-1E6D9E05D5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38" name="Picture 37" descr="ABRA Logo">
            <a:extLst>
              <a:ext uri="{FF2B5EF4-FFF2-40B4-BE49-F238E27FC236}">
                <a16:creationId xmlns:a16="http://schemas.microsoft.com/office/drawing/2014/main" id="{AD9F8E1B-3389-DA46-8F78-8E18A9B35EF7}"/>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39" name="Picture 38" descr="LTK+ Logo">
            <a:extLst>
              <a:ext uri="{FF2B5EF4-FFF2-40B4-BE49-F238E27FC236}">
                <a16:creationId xmlns:a16="http://schemas.microsoft.com/office/drawing/2014/main" id="{B51D7385-3274-0248-A7BB-974229E2F2EE}"/>
              </a:ext>
            </a:extLst>
          </p:cNvPr>
          <p:cNvPicPr>
            <a:picLocks noChangeAspect="1"/>
          </p:cNvPicPr>
          <p:nvPr userDrawn="1"/>
        </p:nvPicPr>
        <p:blipFill>
          <a:blip r:embed="rId3"/>
          <a:stretch>
            <a:fillRect/>
          </a:stretch>
        </p:blipFill>
        <p:spPr>
          <a:xfrm>
            <a:off x="10504170" y="190527"/>
            <a:ext cx="1462222" cy="438022"/>
          </a:xfrm>
          <a:prstGeom prst="rect">
            <a:avLst/>
          </a:prstGeom>
        </p:spPr>
      </p:pic>
      <p:pic>
        <p:nvPicPr>
          <p:cNvPr id="5" name="Picture 4" descr="READS logo">
            <a:extLst>
              <a:ext uri="{FF2B5EF4-FFF2-40B4-BE49-F238E27FC236}">
                <a16:creationId xmlns:a16="http://schemas.microsoft.com/office/drawing/2014/main" id="{B9443442-1E59-7C16-6FA2-2ED0A123A9B2}"/>
              </a:ext>
            </a:extLst>
          </p:cNvPr>
          <p:cNvPicPr>
            <a:picLocks noChangeAspect="1"/>
          </p:cNvPicPr>
          <p:nvPr userDrawn="1"/>
        </p:nvPicPr>
        <p:blipFill>
          <a:blip r:embed="rId4"/>
          <a:stretch>
            <a:fillRect/>
          </a:stretch>
        </p:blipFill>
        <p:spPr>
          <a:xfrm>
            <a:off x="838200" y="555039"/>
            <a:ext cx="1185445" cy="251999"/>
          </a:xfrm>
          <a:prstGeom prst="rect">
            <a:avLst/>
          </a:prstGeom>
        </p:spPr>
      </p:pic>
    </p:spTree>
    <p:extLst>
      <p:ext uri="{BB962C8B-B14F-4D97-AF65-F5344CB8AC3E}">
        <p14:creationId xmlns:p14="http://schemas.microsoft.com/office/powerpoint/2010/main" val="199002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4F9B9-F7E9-6545-8608-5AF43A9EC495}"/>
              </a:ext>
            </a:extLst>
          </p:cNvPr>
          <p:cNvSpPr>
            <a:spLocks noGrp="1"/>
          </p:cNvSpPr>
          <p:nvPr>
            <p:ph type="title"/>
          </p:nvPr>
        </p:nvSpPr>
        <p:spPr>
          <a:xfrm>
            <a:off x="1694481" y="0"/>
            <a:ext cx="8803037"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F156B-378A-A446-B9FF-D20CCDFF30BB}"/>
              </a:ext>
            </a:extLst>
          </p:cNvPr>
          <p:cNvSpPr>
            <a:spLocks noGrp="1"/>
          </p:cNvSpPr>
          <p:nvPr>
            <p:ph sz="half" idx="1"/>
          </p:nvPr>
        </p:nvSpPr>
        <p:spPr>
          <a:xfrm>
            <a:off x="838200" y="1682044"/>
            <a:ext cx="5181600" cy="44949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6FC7680-D1BC-BB4C-834D-7B49C992042F}"/>
              </a:ext>
            </a:extLst>
          </p:cNvPr>
          <p:cNvSpPr>
            <a:spLocks noGrp="1"/>
          </p:cNvSpPr>
          <p:nvPr>
            <p:ph sz="half" idx="2"/>
          </p:nvPr>
        </p:nvSpPr>
        <p:spPr>
          <a:xfrm>
            <a:off x="6172200" y="1682044"/>
            <a:ext cx="5181600" cy="4494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B93879BD-4DB1-B544-A7FB-A30C025FA5C5}"/>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93459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4D4C-FB4D-B14B-AB08-4A105D06AAA1}"/>
              </a:ext>
            </a:extLst>
          </p:cNvPr>
          <p:cNvSpPr>
            <a:spLocks noGrp="1"/>
          </p:cNvSpPr>
          <p:nvPr>
            <p:ph type="title"/>
          </p:nvPr>
        </p:nvSpPr>
        <p:spPr>
          <a:xfrm>
            <a:off x="1671234" y="30403"/>
            <a:ext cx="8849532"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0681F35-CBCC-4C49-8F1D-F57DF824874B}"/>
              </a:ext>
            </a:extLst>
          </p:cNvPr>
          <p:cNvSpPr>
            <a:spLocks noGrp="1"/>
          </p:cNvSpPr>
          <p:nvPr>
            <p:ph type="body" idx="1"/>
          </p:nvPr>
        </p:nvSpPr>
        <p:spPr>
          <a:xfrm>
            <a:off x="839788" y="1681163"/>
            <a:ext cx="5157787"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B150DD-3FAB-DC4C-A5F0-F475F72C38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8AE08A-9702-724E-9AE9-DBA128A53F06}"/>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737E1-510A-0C41-8D0C-272163C3A4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54A77948-7C9F-B744-9391-051F2ACCFB68}"/>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3706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2FE1C-5975-5840-9695-D0BA10E76D07}"/>
              </a:ext>
            </a:extLst>
          </p:cNvPr>
          <p:cNvSpPr>
            <a:spLocks noGrp="1"/>
          </p:cNvSpPr>
          <p:nvPr>
            <p:ph type="title"/>
          </p:nvPr>
        </p:nvSpPr>
        <p:spPr>
          <a:xfrm>
            <a:off x="1663484" y="0"/>
            <a:ext cx="8865031" cy="1325563"/>
          </a:xfrm>
          <a:prstGeom prst="rect">
            <a:avLst/>
          </a:prstGeom>
        </p:spPr>
        <p:txBody>
          <a:bodyPr/>
          <a:lstStyle/>
          <a:p>
            <a:r>
              <a:rPr lang="en-US"/>
              <a:t>Click to edit Master title style</a:t>
            </a:r>
          </a:p>
        </p:txBody>
      </p:sp>
      <p:sp>
        <p:nvSpPr>
          <p:cNvPr id="6" name="Rectangle 5">
            <a:extLst>
              <a:ext uri="{FF2B5EF4-FFF2-40B4-BE49-F238E27FC236}">
                <a16:creationId xmlns:a16="http://schemas.microsoft.com/office/drawing/2014/main" id="{792A3D0B-517E-EB45-8EEA-35B8430D5F5A}"/>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423105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B649D7-CE38-3C49-B65B-BBDF0C2BCEF2}"/>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14301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042B-81E1-E745-A2CD-E4D6880A9021}"/>
              </a:ext>
            </a:extLst>
          </p:cNvPr>
          <p:cNvSpPr>
            <a:spLocks noGrp="1"/>
          </p:cNvSpPr>
          <p:nvPr>
            <p:ph type="title"/>
          </p:nvPr>
        </p:nvSpPr>
        <p:spPr>
          <a:xfrm>
            <a:off x="839788" y="759416"/>
            <a:ext cx="3932237" cy="129798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34D05A-F42E-E043-97E0-784157540547}"/>
              </a:ext>
            </a:extLst>
          </p:cNvPr>
          <p:cNvSpPr>
            <a:spLocks noGrp="1"/>
          </p:cNvSpPr>
          <p:nvPr>
            <p:ph idx="1"/>
          </p:nvPr>
        </p:nvSpPr>
        <p:spPr>
          <a:xfrm>
            <a:off x="5183188" y="759417"/>
            <a:ext cx="6172200" cy="5140568"/>
          </a:xfrm>
          <a:ln/>
        </p:spPr>
        <p:style>
          <a:lnRef idx="1">
            <a:schemeClr val="accent2"/>
          </a:lnRef>
          <a:fillRef idx="2">
            <a:schemeClr val="accent2"/>
          </a:fillRef>
          <a:effectRef idx="1">
            <a:schemeClr val="accent2"/>
          </a:effectRef>
          <a:fontRef idx="minor">
            <a:schemeClr val="dk1"/>
          </a:fontRef>
        </p:style>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8867D67-FED8-4747-B18B-2EC40CA1C060}"/>
              </a:ext>
            </a:extLst>
          </p:cNvPr>
          <p:cNvSpPr>
            <a:spLocks noGrp="1"/>
          </p:cNvSpPr>
          <p:nvPr>
            <p:ph type="body" sz="half" idx="2"/>
          </p:nvPr>
        </p:nvSpPr>
        <p:spPr>
          <a:xfrm>
            <a:off x="839788" y="2088396"/>
            <a:ext cx="3932237" cy="3811588"/>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a:bodyPr>
          <a:lstStyle>
            <a:lvl1pPr marL="0" indent="0" algn="l">
              <a:buNone/>
              <a:defRPr sz="2000">
                <a:solidFill>
                  <a:schemeClr val="tx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0561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6F744-51D4-C245-BD10-A4DFF7556DE8}"/>
              </a:ext>
            </a:extLst>
          </p:cNvPr>
          <p:cNvSpPr>
            <a:spLocks noGrp="1"/>
          </p:cNvSpPr>
          <p:nvPr>
            <p:ph type="title"/>
          </p:nvPr>
        </p:nvSpPr>
        <p:spPr>
          <a:xfrm>
            <a:off x="839788" y="859809"/>
            <a:ext cx="3932237" cy="119759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328E51-995B-2340-A20D-AB507AA682B2}"/>
              </a:ext>
            </a:extLst>
          </p:cNvPr>
          <p:cNvSpPr>
            <a:spLocks noGrp="1"/>
          </p:cNvSpPr>
          <p:nvPr>
            <p:ph type="pic" idx="1"/>
          </p:nvPr>
        </p:nvSpPr>
        <p:spPr>
          <a:xfrm>
            <a:off x="5183188" y="859809"/>
            <a:ext cx="6172200" cy="50012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DDFB2F8-3B47-2D4D-ADAC-3BC29BF56943}"/>
              </a:ext>
            </a:extLst>
          </p:cNvPr>
          <p:cNvSpPr>
            <a:spLocks noGrp="1"/>
          </p:cNvSpPr>
          <p:nvPr>
            <p:ph type="body" sz="half" idx="2"/>
          </p:nvPr>
        </p:nvSpPr>
        <p:spPr>
          <a:xfrm>
            <a:off x="839788" y="2057400"/>
            <a:ext cx="3932237" cy="3811588"/>
          </a:xfrm>
          <a:prstGeom prst="roundRect">
            <a:avLst/>
          </a:prstGeom>
        </p:spPr>
        <p:style>
          <a:lnRef idx="1">
            <a:schemeClr val="accent1"/>
          </a:lnRef>
          <a:fillRef idx="2">
            <a:schemeClr val="accent1"/>
          </a:fillRef>
          <a:effectRef idx="1">
            <a:schemeClr val="accent1"/>
          </a:effectRef>
          <a:fontRef idx="minor">
            <a:schemeClr val="dk1"/>
          </a:fontRef>
        </p:style>
        <p:txBody>
          <a:bodyPr>
            <a:normAutofit/>
          </a:bodyPr>
          <a:lstStyle>
            <a:lvl1pPr marL="0" indent="0">
              <a:buNone/>
              <a:defRPr sz="2000">
                <a:solidFill>
                  <a:sysClr val="windowText" lastClr="000000"/>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8875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E362E88-77CA-C946-9DBF-9176F77C2F2D}"/>
              </a:ext>
              <a:ext uri="{C183D7F6-B498-43B3-948B-1728B52AA6E4}">
                <adec:decorative xmlns:adec="http://schemas.microsoft.com/office/drawing/2017/decorative" val="1"/>
              </a:ext>
            </a:extLst>
          </p:cNvPr>
          <p:cNvPicPr>
            <a:picLocks noChangeAspect="1"/>
          </p:cNvPicPr>
          <p:nvPr userDrawn="1"/>
        </p:nvPicPr>
        <p:blipFill>
          <a:blip r:embed="rId13">
            <a:alphaModFix amt="60000"/>
          </a:blip>
          <a:stretch>
            <a:fillRect/>
          </a:stretch>
        </p:blipFill>
        <p:spPr>
          <a:xfrm>
            <a:off x="0" y="-1"/>
            <a:ext cx="12215634" cy="6858001"/>
          </a:xfrm>
          <a:prstGeom prst="rect">
            <a:avLst/>
          </a:prstGeom>
        </p:spPr>
      </p:pic>
      <p:sp>
        <p:nvSpPr>
          <p:cNvPr id="3" name="Text Placeholder 2">
            <a:extLst>
              <a:ext uri="{FF2B5EF4-FFF2-40B4-BE49-F238E27FC236}">
                <a16:creationId xmlns:a16="http://schemas.microsoft.com/office/drawing/2014/main" id="{5C9440C9-105F-EF4E-9D29-097398D31DD2}"/>
              </a:ext>
            </a:extLst>
          </p:cNvPr>
          <p:cNvSpPr>
            <a:spLocks noGrp="1"/>
          </p:cNvSpPr>
          <p:nvPr>
            <p:ph type="body" idx="1"/>
          </p:nvPr>
        </p:nvSpPr>
        <p:spPr>
          <a:xfrm>
            <a:off x="838200" y="2870199"/>
            <a:ext cx="10515600" cy="3306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6" name="Picture 45" descr="ABRA logo">
            <a:extLst>
              <a:ext uri="{FF2B5EF4-FFF2-40B4-BE49-F238E27FC236}">
                <a16:creationId xmlns:a16="http://schemas.microsoft.com/office/drawing/2014/main" id="{1A803512-9B35-8842-816F-EB5B18FFEA37}"/>
              </a:ext>
            </a:extLst>
          </p:cNvPr>
          <p:cNvPicPr/>
          <p:nvPr userDrawn="1"/>
        </p:nvPicPr>
        <p:blipFill>
          <a:blip r:embed="rId14">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11" name="Picture 10" descr="Concordia University &amp; CSLP Logos">
            <a:extLst>
              <a:ext uri="{FF2B5EF4-FFF2-40B4-BE49-F238E27FC236}">
                <a16:creationId xmlns:a16="http://schemas.microsoft.com/office/drawing/2014/main" id="{329CE55E-D8B4-DA4B-8034-37599E8FD025}"/>
              </a:ext>
            </a:extLst>
          </p:cNvPr>
          <p:cNvPicPr>
            <a:picLocks noChangeAspect="1"/>
          </p:cNvPicPr>
          <p:nvPr userDrawn="1"/>
        </p:nvPicPr>
        <p:blipFill>
          <a:blip r:embed="rId15"/>
          <a:stretch>
            <a:fillRect/>
          </a:stretch>
        </p:blipFill>
        <p:spPr>
          <a:xfrm>
            <a:off x="192838" y="6356547"/>
            <a:ext cx="3652924" cy="346603"/>
          </a:xfrm>
          <a:prstGeom prst="rect">
            <a:avLst/>
          </a:prstGeom>
        </p:spPr>
      </p:pic>
      <p:pic>
        <p:nvPicPr>
          <p:cNvPr id="8" name="Picture 7" descr="LTK+ LOGO">
            <a:extLst>
              <a:ext uri="{FF2B5EF4-FFF2-40B4-BE49-F238E27FC236}">
                <a16:creationId xmlns:a16="http://schemas.microsoft.com/office/drawing/2014/main" id="{D3B377DD-1305-D24D-A797-F6641632DFDA}"/>
              </a:ext>
            </a:extLst>
          </p:cNvPr>
          <p:cNvPicPr>
            <a:picLocks noChangeAspect="1"/>
          </p:cNvPicPr>
          <p:nvPr userDrawn="1"/>
        </p:nvPicPr>
        <p:blipFill>
          <a:blip r:embed="rId16"/>
          <a:stretch>
            <a:fillRect/>
          </a:stretch>
        </p:blipFill>
        <p:spPr>
          <a:xfrm>
            <a:off x="10627250" y="159837"/>
            <a:ext cx="1346201" cy="499534"/>
          </a:xfrm>
          <a:prstGeom prst="rect">
            <a:avLst/>
          </a:prstGeom>
        </p:spPr>
      </p:pic>
      <p:sp>
        <p:nvSpPr>
          <p:cNvPr id="13" name="Title Placeholder 12">
            <a:extLst>
              <a:ext uri="{FF2B5EF4-FFF2-40B4-BE49-F238E27FC236}">
                <a16:creationId xmlns:a16="http://schemas.microsoft.com/office/drawing/2014/main" id="{751A97A0-631E-8948-BC2A-696521B9031F}"/>
              </a:ext>
            </a:extLst>
          </p:cNvPr>
          <p:cNvSpPr>
            <a:spLocks noGrp="1"/>
          </p:cNvSpPr>
          <p:nvPr>
            <p:ph type="title"/>
          </p:nvPr>
        </p:nvSpPr>
        <p:spPr>
          <a:xfrm>
            <a:off x="850017" y="863598"/>
            <a:ext cx="10515600" cy="1325563"/>
          </a:xfrm>
          <a:prstGeom prst="rect">
            <a:avLst/>
          </a:prstGeom>
        </p:spPr>
        <p:txBody>
          <a:bodyPr vert="horz" lIns="91440" tIns="45720" rIns="91440" bIns="45720" rtlCol="0" anchor="ctr">
            <a:normAutofit/>
          </a:bodyPr>
          <a:lstStyle/>
          <a:p>
            <a:r>
              <a:rPr lang="en-US" dirty="0"/>
              <a:t>Click to edit Master title style</a:t>
            </a:r>
          </a:p>
        </p:txBody>
      </p:sp>
      <p:pic>
        <p:nvPicPr>
          <p:cNvPr id="2" name="Picture 1" descr="READS logo">
            <a:extLst>
              <a:ext uri="{FF2B5EF4-FFF2-40B4-BE49-F238E27FC236}">
                <a16:creationId xmlns:a16="http://schemas.microsoft.com/office/drawing/2014/main" id="{F2C6AC27-A6CE-0C15-C24C-81C0E0D94E02}"/>
              </a:ext>
            </a:extLst>
          </p:cNvPr>
          <p:cNvPicPr>
            <a:picLocks noChangeAspect="1"/>
          </p:cNvPicPr>
          <p:nvPr userDrawn="1"/>
        </p:nvPicPr>
        <p:blipFill>
          <a:blip r:embed="rId17"/>
          <a:stretch>
            <a:fillRect/>
          </a:stretch>
        </p:blipFill>
        <p:spPr>
          <a:xfrm>
            <a:off x="838200" y="555039"/>
            <a:ext cx="1185445" cy="251999"/>
          </a:xfrm>
          <a:prstGeom prst="rect">
            <a:avLst/>
          </a:prstGeom>
        </p:spPr>
      </p:pic>
      <p:sp>
        <p:nvSpPr>
          <p:cNvPr id="4" name="Footer Placeholder 11">
            <a:extLst>
              <a:ext uri="{FF2B5EF4-FFF2-40B4-BE49-F238E27FC236}">
                <a16:creationId xmlns:a16="http://schemas.microsoft.com/office/drawing/2014/main" id="{4A7941F1-8FC1-1510-C35A-B9833F6F9CF1}"/>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
        <p:nvSpPr>
          <p:cNvPr id="5" name="Footer Placeholder 11">
            <a:extLst>
              <a:ext uri="{FF2B5EF4-FFF2-40B4-BE49-F238E27FC236}">
                <a16:creationId xmlns:a16="http://schemas.microsoft.com/office/drawing/2014/main" id="{52DA9D47-9AF2-8683-871E-93E16EE62B71}"/>
              </a:ext>
            </a:extLst>
          </p:cNvPr>
          <p:cNvSpPr txBox="1">
            <a:spLocks/>
          </p:cNvSpPr>
          <p:nvPr userDrawn="1"/>
        </p:nvSpPr>
        <p:spPr>
          <a:xfrm>
            <a:off x="4062235" y="6334918"/>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1645053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b="1" i="0" kern="1200">
          <a:solidFill>
            <a:schemeClr val="tx2"/>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literacy.concordia.ca/tpd/mod_started/story.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module:%20https://literacy.concordia.ca/tpd/mod_alpha/story.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literacy.concordia.ca/tpd/"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ZlcY7hh_nTI"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literacy.concordia.ca/tpd/mod_alpha/story.html"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F3E236-FC1D-7D40-57BE-5AC5C3843575}"/>
              </a:ext>
            </a:extLst>
          </p:cNvPr>
          <p:cNvSpPr>
            <a:spLocks noGrp="1"/>
          </p:cNvSpPr>
          <p:nvPr>
            <p:ph type="title"/>
          </p:nvPr>
        </p:nvSpPr>
        <p:spPr/>
        <p:txBody>
          <a:bodyPr/>
          <a:lstStyle/>
          <a:p>
            <a:r>
              <a:rPr lang="en-CA" noProof="0" dirty="0"/>
              <a:t>Teaching Early Literacy with the Learning Toolkit+</a:t>
            </a:r>
          </a:p>
        </p:txBody>
      </p:sp>
      <p:sp>
        <p:nvSpPr>
          <p:cNvPr id="5" name="Text Placeholder 4">
            <a:extLst>
              <a:ext uri="{FF2B5EF4-FFF2-40B4-BE49-F238E27FC236}">
                <a16:creationId xmlns:a16="http://schemas.microsoft.com/office/drawing/2014/main" id="{213B4055-29B1-AF47-72CA-F3CE62C9BF98}"/>
              </a:ext>
            </a:extLst>
          </p:cNvPr>
          <p:cNvSpPr>
            <a:spLocks noGrp="1"/>
          </p:cNvSpPr>
          <p:nvPr>
            <p:ph type="body" idx="1"/>
          </p:nvPr>
        </p:nvSpPr>
        <p:spPr/>
        <p:txBody>
          <a:bodyPr/>
          <a:lstStyle/>
          <a:p>
            <a:pPr algn="ctr"/>
            <a:r>
              <a:rPr lang="en-CA" noProof="0" dirty="0">
                <a:solidFill>
                  <a:schemeClr val="tx2">
                    <a:lumMod val="60000"/>
                    <a:lumOff val="40000"/>
                  </a:schemeClr>
                </a:solidFill>
              </a:rPr>
              <a:t>A Teacher Professional Development Course</a:t>
            </a:r>
          </a:p>
          <a:p>
            <a:pPr algn="ctr"/>
            <a:r>
              <a:rPr lang="en-CA" b="1" noProof="0" dirty="0">
                <a:solidFill>
                  <a:schemeClr val="bg2"/>
                </a:solidFill>
              </a:rPr>
              <a:t>Day 1</a:t>
            </a:r>
          </a:p>
        </p:txBody>
      </p:sp>
    </p:spTree>
    <p:extLst>
      <p:ext uri="{BB962C8B-B14F-4D97-AF65-F5344CB8AC3E}">
        <p14:creationId xmlns:p14="http://schemas.microsoft.com/office/powerpoint/2010/main" val="1871197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77E1-2C90-3AC0-1A63-66EF2DE8BE6A}"/>
              </a:ext>
            </a:extLst>
          </p:cNvPr>
          <p:cNvSpPr>
            <a:spLocks noGrp="1"/>
          </p:cNvSpPr>
          <p:nvPr>
            <p:ph type="title"/>
          </p:nvPr>
        </p:nvSpPr>
        <p:spPr/>
        <p:txBody>
          <a:bodyPr/>
          <a:lstStyle/>
          <a:p>
            <a:r>
              <a:rPr lang="en-CA" noProof="0" dirty="0">
                <a:highlight>
                  <a:srgbClr val="00FF00"/>
                </a:highlight>
              </a:rPr>
              <a:t>Learning in a Blended Environment</a:t>
            </a:r>
          </a:p>
        </p:txBody>
      </p:sp>
      <p:sp>
        <p:nvSpPr>
          <p:cNvPr id="3" name="Content Placeholder 2">
            <a:extLst>
              <a:ext uri="{FF2B5EF4-FFF2-40B4-BE49-F238E27FC236}">
                <a16:creationId xmlns:a16="http://schemas.microsoft.com/office/drawing/2014/main" id="{FB776CCF-A75F-9DF2-1A99-A458733A9FEB}"/>
              </a:ext>
            </a:extLst>
          </p:cNvPr>
          <p:cNvSpPr>
            <a:spLocks noGrp="1"/>
          </p:cNvSpPr>
          <p:nvPr>
            <p:ph sz="half" idx="1"/>
          </p:nvPr>
        </p:nvSpPr>
        <p:spPr/>
        <p:txBody>
          <a:bodyPr>
            <a:normAutofit/>
          </a:bodyPr>
          <a:lstStyle/>
          <a:p>
            <a:r>
              <a:rPr lang="en-CA" noProof="0" dirty="0">
                <a:highlight>
                  <a:srgbClr val="00FF00"/>
                </a:highlight>
              </a:rPr>
              <a:t>Mobile Data Management/accessing data bundles</a:t>
            </a:r>
          </a:p>
          <a:p>
            <a:r>
              <a:rPr lang="en-CA" noProof="0" dirty="0"/>
              <a:t>Accessing platforms (Zoom, Google forms, etc.)</a:t>
            </a:r>
          </a:p>
          <a:p>
            <a:pPr lvl="1"/>
            <a:r>
              <a:rPr lang="en-CA" noProof="0" dirty="0"/>
              <a:t>How we’ll use WhatsApp (ex: general and announcements groups, etc.)</a:t>
            </a:r>
          </a:p>
          <a:p>
            <a:pPr lvl="1"/>
            <a:r>
              <a:rPr lang="en-CA" dirty="0">
                <a:highlight>
                  <a:srgbClr val="00FF00"/>
                </a:highlight>
              </a:rPr>
              <a:t>Weekly schedule to help establish routine</a:t>
            </a:r>
            <a:endParaRPr lang="en-CA" noProof="0" dirty="0">
              <a:highlight>
                <a:srgbClr val="00FF00"/>
              </a:highlight>
            </a:endParaRPr>
          </a:p>
          <a:p>
            <a:r>
              <a:rPr lang="en-CA" noProof="0" dirty="0"/>
              <a:t>Tips for online learning</a:t>
            </a:r>
            <a:endParaRPr lang="en-CA" noProof="0" dirty="0">
              <a:highlight>
                <a:srgbClr val="FF00FF"/>
              </a:highlight>
            </a:endParaRPr>
          </a:p>
        </p:txBody>
      </p:sp>
      <p:pic>
        <p:nvPicPr>
          <p:cNvPr id="6" name="Content Placeholder 5" descr="A paper with text on it&#10;&#10;AI-generated content may be incorrect.">
            <a:extLst>
              <a:ext uri="{FF2B5EF4-FFF2-40B4-BE49-F238E27FC236}">
                <a16:creationId xmlns:a16="http://schemas.microsoft.com/office/drawing/2014/main" id="{2E84B327-31F5-6612-28A1-093F1E21B9C8}"/>
              </a:ext>
            </a:extLst>
          </p:cNvPr>
          <p:cNvPicPr>
            <a:picLocks noGrp="1" noChangeAspect="1"/>
          </p:cNvPicPr>
          <p:nvPr>
            <p:ph sz="half" idx="2"/>
          </p:nvPr>
        </p:nvPicPr>
        <p:blipFill>
          <a:blip r:embed="rId3"/>
          <a:stretch>
            <a:fillRect/>
          </a:stretch>
        </p:blipFill>
        <p:spPr>
          <a:xfrm>
            <a:off x="7026742" y="1682750"/>
            <a:ext cx="3472516" cy="4494213"/>
          </a:xfrm>
          <a:ln>
            <a:solidFill>
              <a:schemeClr val="bg1">
                <a:lumMod val="50000"/>
              </a:schemeClr>
            </a:solidFill>
          </a:ln>
        </p:spPr>
      </p:pic>
    </p:spTree>
    <p:extLst>
      <p:ext uri="{BB962C8B-B14F-4D97-AF65-F5344CB8AC3E}">
        <p14:creationId xmlns:p14="http://schemas.microsoft.com/office/powerpoint/2010/main" val="3752540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89CA-D87A-4253-C672-95C595EAD821}"/>
              </a:ext>
            </a:extLst>
          </p:cNvPr>
          <p:cNvSpPr>
            <a:spLocks noGrp="1"/>
          </p:cNvSpPr>
          <p:nvPr>
            <p:ph type="title"/>
          </p:nvPr>
        </p:nvSpPr>
        <p:spPr/>
        <p:txBody>
          <a:bodyPr/>
          <a:lstStyle/>
          <a:p>
            <a:r>
              <a:rPr lang="en-CA" noProof="0" dirty="0">
                <a:highlight>
                  <a:srgbClr val="FFFF00"/>
                </a:highlight>
              </a:rPr>
              <a:t>Coffee/Tea Break?</a:t>
            </a:r>
          </a:p>
        </p:txBody>
      </p:sp>
      <p:pic>
        <p:nvPicPr>
          <p:cNvPr id="4" name="Content Placeholder 3" title="Illustration of a teacup">
            <a:extLst>
              <a:ext uri="{FF2B5EF4-FFF2-40B4-BE49-F238E27FC236}">
                <a16:creationId xmlns:a16="http://schemas.microsoft.com/office/drawing/2014/main" id="{498C8E74-5B97-3886-69AC-3D64C1DC890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05100" y="3995760"/>
            <a:ext cx="3096000" cy="1548000"/>
          </a:xfrm>
          <a:prstGeom prst="rect">
            <a:avLst/>
          </a:prstGeom>
        </p:spPr>
      </p:pic>
      <p:pic>
        <p:nvPicPr>
          <p:cNvPr id="5" name="Picture 4" descr="Illustration of a two hands holding a mug with liquid in it and steam rising from it">
            <a:extLst>
              <a:ext uri="{FF2B5EF4-FFF2-40B4-BE49-F238E27FC236}">
                <a16:creationId xmlns:a16="http://schemas.microsoft.com/office/drawing/2014/main" id="{564AD021-21A7-2B34-D26E-AA7E6F80D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412" y="1813560"/>
            <a:ext cx="2880000" cy="2880000"/>
          </a:xfrm>
          <a:prstGeom prst="rect">
            <a:avLst/>
          </a:prstGeom>
        </p:spPr>
      </p:pic>
    </p:spTree>
    <p:extLst>
      <p:ext uri="{BB962C8B-B14F-4D97-AF65-F5344CB8AC3E}">
        <p14:creationId xmlns:p14="http://schemas.microsoft.com/office/powerpoint/2010/main" val="715067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1B7DE-0C78-6189-E9F1-CF58C686AAF4}"/>
              </a:ext>
            </a:extLst>
          </p:cNvPr>
          <p:cNvSpPr>
            <a:spLocks noGrp="1"/>
          </p:cNvSpPr>
          <p:nvPr>
            <p:ph type="title"/>
          </p:nvPr>
        </p:nvSpPr>
        <p:spPr/>
        <p:txBody>
          <a:bodyPr/>
          <a:lstStyle/>
          <a:p>
            <a:r>
              <a:rPr lang="en-CA" noProof="0" dirty="0"/>
              <a:t>Global Literacy Crisis</a:t>
            </a:r>
          </a:p>
        </p:txBody>
      </p:sp>
      <p:sp>
        <p:nvSpPr>
          <p:cNvPr id="3" name="Content Placeholder 2">
            <a:extLst>
              <a:ext uri="{FF2B5EF4-FFF2-40B4-BE49-F238E27FC236}">
                <a16:creationId xmlns:a16="http://schemas.microsoft.com/office/drawing/2014/main" id="{788BCB6A-A335-CD6B-611D-D3D6877F2295}"/>
              </a:ext>
            </a:extLst>
          </p:cNvPr>
          <p:cNvSpPr>
            <a:spLocks noGrp="1"/>
          </p:cNvSpPr>
          <p:nvPr>
            <p:ph idx="1"/>
          </p:nvPr>
        </p:nvSpPr>
        <p:spPr>
          <a:xfrm>
            <a:off x="838200" y="1693334"/>
            <a:ext cx="10515600" cy="3709940"/>
          </a:xfrm>
        </p:spPr>
        <p:txBody>
          <a:bodyPr>
            <a:normAutofit/>
          </a:bodyPr>
          <a:lstStyle/>
          <a:p>
            <a:r>
              <a:rPr lang="en-CA" noProof="0" dirty="0"/>
              <a:t>Before the pandemic:</a:t>
            </a:r>
          </a:p>
          <a:p>
            <a:pPr lvl="1"/>
            <a:r>
              <a:rPr lang="en-CA" noProof="0" dirty="0"/>
              <a:t>258 million children and youth were not in school </a:t>
            </a:r>
          </a:p>
          <a:p>
            <a:pPr lvl="1"/>
            <a:r>
              <a:rPr lang="en-CA" noProof="0" dirty="0"/>
              <a:t>483 million children of primary and lower secondary school age had not reached minimum educational levels after years spent in school.</a:t>
            </a:r>
          </a:p>
          <a:p>
            <a:r>
              <a:rPr lang="en-CA" noProof="0" dirty="0"/>
              <a:t>Children from rural and remote communities, nomadic and displaced students, those with learning difficulties, and in many cases girls, are struggling, falling behind and dropping out.</a:t>
            </a:r>
          </a:p>
        </p:txBody>
      </p:sp>
    </p:spTree>
    <p:extLst>
      <p:ext uri="{BB962C8B-B14F-4D97-AF65-F5344CB8AC3E}">
        <p14:creationId xmlns:p14="http://schemas.microsoft.com/office/powerpoint/2010/main" val="1431777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64015-D494-91F0-F95E-52CEF30C54AE}"/>
              </a:ext>
            </a:extLst>
          </p:cNvPr>
          <p:cNvSpPr>
            <a:spLocks noGrp="1"/>
          </p:cNvSpPr>
          <p:nvPr>
            <p:ph type="title"/>
          </p:nvPr>
        </p:nvSpPr>
        <p:spPr/>
        <p:txBody>
          <a:bodyPr/>
          <a:lstStyle/>
          <a:p>
            <a:r>
              <a:rPr lang="en-CA" noProof="0" dirty="0"/>
              <a:t>Global Literacy Crisis</a:t>
            </a:r>
          </a:p>
        </p:txBody>
      </p:sp>
      <p:sp>
        <p:nvSpPr>
          <p:cNvPr id="3" name="Content Placeholder 2">
            <a:extLst>
              <a:ext uri="{FF2B5EF4-FFF2-40B4-BE49-F238E27FC236}">
                <a16:creationId xmlns:a16="http://schemas.microsoft.com/office/drawing/2014/main" id="{9AC18C1B-2A16-50E1-230C-2D174BBF9537}"/>
              </a:ext>
            </a:extLst>
          </p:cNvPr>
          <p:cNvSpPr>
            <a:spLocks noGrp="1"/>
          </p:cNvSpPr>
          <p:nvPr>
            <p:ph idx="1"/>
          </p:nvPr>
        </p:nvSpPr>
        <p:spPr/>
        <p:txBody>
          <a:bodyPr/>
          <a:lstStyle/>
          <a:p>
            <a:r>
              <a:rPr lang="en-CA" noProof="0" dirty="0"/>
              <a:t>What does the learning crisis tell us?</a:t>
            </a:r>
          </a:p>
          <a:p>
            <a:pPr lvl="1"/>
            <a:r>
              <a:rPr lang="en-CA" noProof="0" dirty="0"/>
              <a:t>There is a critical need for effective instructional approaches that support children’s early literacy development, and engagement in their education, before grade three and prevent their risk of educational failure.</a:t>
            </a:r>
          </a:p>
          <a:p>
            <a:endParaRPr lang="en-CA" noProof="0" dirty="0"/>
          </a:p>
          <a:p>
            <a:r>
              <a:rPr lang="en-CA" noProof="0" dirty="0"/>
              <a:t>How do we provide an effective approach, especially those most at risk?</a:t>
            </a:r>
            <a:br>
              <a:rPr lang="en-CA" noProof="0" dirty="0"/>
            </a:br>
            <a:r>
              <a:rPr lang="en-CA" noProof="0" dirty="0"/>
              <a:t>Engage in evidence-base practice.</a:t>
            </a:r>
          </a:p>
        </p:txBody>
      </p:sp>
    </p:spTree>
    <p:extLst>
      <p:ext uri="{BB962C8B-B14F-4D97-AF65-F5344CB8AC3E}">
        <p14:creationId xmlns:p14="http://schemas.microsoft.com/office/powerpoint/2010/main" val="1387538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9D989-44A5-C669-0899-3DFF23B5F8DA}"/>
              </a:ext>
            </a:extLst>
          </p:cNvPr>
          <p:cNvSpPr>
            <a:spLocks noGrp="1"/>
          </p:cNvSpPr>
          <p:nvPr>
            <p:ph type="title"/>
          </p:nvPr>
        </p:nvSpPr>
        <p:spPr/>
        <p:txBody>
          <a:bodyPr/>
          <a:lstStyle/>
          <a:p>
            <a:r>
              <a:rPr lang="en-CA" noProof="0" dirty="0"/>
              <a:t>Evidence-Based Practice</a:t>
            </a:r>
          </a:p>
        </p:txBody>
      </p:sp>
      <p:sp>
        <p:nvSpPr>
          <p:cNvPr id="3" name="Content Placeholder 2">
            <a:extLst>
              <a:ext uri="{FF2B5EF4-FFF2-40B4-BE49-F238E27FC236}">
                <a16:creationId xmlns:a16="http://schemas.microsoft.com/office/drawing/2014/main" id="{C4EC3D5A-24B0-5AAA-0848-19CE492D9C0B}"/>
              </a:ext>
            </a:extLst>
          </p:cNvPr>
          <p:cNvSpPr>
            <a:spLocks noGrp="1"/>
          </p:cNvSpPr>
          <p:nvPr>
            <p:ph sz="half" idx="1"/>
          </p:nvPr>
        </p:nvSpPr>
        <p:spPr/>
        <p:txBody>
          <a:bodyPr/>
          <a:lstStyle/>
          <a:p>
            <a:r>
              <a:rPr lang="en-CA" noProof="0" dirty="0"/>
              <a:t>Scientific evidence</a:t>
            </a:r>
          </a:p>
          <a:p>
            <a:r>
              <a:rPr lang="en-CA" noProof="0" dirty="0"/>
              <a:t>Critical evaluation</a:t>
            </a:r>
          </a:p>
          <a:p>
            <a:r>
              <a:rPr lang="en-CA" noProof="0" dirty="0"/>
              <a:t>Measure impact</a:t>
            </a:r>
          </a:p>
          <a:p>
            <a:r>
              <a:rPr lang="en-CA" noProof="0" dirty="0"/>
              <a:t>Seek effective ways to improve</a:t>
            </a:r>
          </a:p>
          <a:p>
            <a:r>
              <a:rPr lang="en-CA" noProof="0" dirty="0"/>
              <a:t>Informed decisions</a:t>
            </a:r>
          </a:p>
          <a:p>
            <a:pPr lvl="1"/>
            <a:r>
              <a:rPr lang="en-CA" noProof="0" dirty="0"/>
              <a:t>Individual impact (ex: teacher designs lesson plan) </a:t>
            </a:r>
          </a:p>
          <a:p>
            <a:pPr lvl="1"/>
            <a:r>
              <a:rPr lang="en-CA" noProof="0" dirty="0"/>
              <a:t>Large-scale impact (ex: policy)</a:t>
            </a:r>
          </a:p>
        </p:txBody>
      </p:sp>
      <p:pic>
        <p:nvPicPr>
          <p:cNvPr id="6" name="Content Placeholder 5" descr="A clipboard with a graph and text">
            <a:extLst>
              <a:ext uri="{FF2B5EF4-FFF2-40B4-BE49-F238E27FC236}">
                <a16:creationId xmlns:a16="http://schemas.microsoft.com/office/drawing/2014/main" id="{A1B31CEF-F9A9-5D5A-4B0D-868191844810}"/>
              </a:ext>
            </a:extLst>
          </p:cNvPr>
          <p:cNvPicPr>
            <a:picLocks noGrp="1" noChangeAspect="1"/>
          </p:cNvPicPr>
          <p:nvPr>
            <p:ph sz="half" idx="2"/>
          </p:nvPr>
        </p:nvPicPr>
        <p:blipFill>
          <a:blip r:embed="rId3"/>
          <a:stretch>
            <a:fillRect/>
          </a:stretch>
        </p:blipFill>
        <p:spPr>
          <a:xfrm rot="1330688">
            <a:off x="7424002" y="1724214"/>
            <a:ext cx="2745731" cy="4085648"/>
          </a:xfrm>
        </p:spPr>
      </p:pic>
    </p:spTree>
    <p:extLst>
      <p:ext uri="{BB962C8B-B14F-4D97-AF65-F5344CB8AC3E}">
        <p14:creationId xmlns:p14="http://schemas.microsoft.com/office/powerpoint/2010/main" val="1300714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5EE70-36C4-4601-30EF-6A84FA15E1AF}"/>
              </a:ext>
            </a:extLst>
          </p:cNvPr>
          <p:cNvSpPr>
            <a:spLocks noGrp="1"/>
          </p:cNvSpPr>
          <p:nvPr>
            <p:ph type="title"/>
          </p:nvPr>
        </p:nvSpPr>
        <p:spPr/>
        <p:txBody>
          <a:bodyPr/>
          <a:lstStyle/>
          <a:p>
            <a:r>
              <a:rPr lang="en-CA" noProof="0" dirty="0"/>
              <a:t>Evidence-Based Practice: LTK+</a:t>
            </a:r>
          </a:p>
        </p:txBody>
      </p:sp>
      <p:sp>
        <p:nvSpPr>
          <p:cNvPr id="3" name="Content Placeholder 2">
            <a:extLst>
              <a:ext uri="{FF2B5EF4-FFF2-40B4-BE49-F238E27FC236}">
                <a16:creationId xmlns:a16="http://schemas.microsoft.com/office/drawing/2014/main" id="{F999C32E-3975-2A41-5E4A-186D4986225B}"/>
              </a:ext>
            </a:extLst>
          </p:cNvPr>
          <p:cNvSpPr>
            <a:spLocks noGrp="1"/>
          </p:cNvSpPr>
          <p:nvPr>
            <p:ph idx="1"/>
          </p:nvPr>
        </p:nvSpPr>
        <p:spPr/>
        <p:txBody>
          <a:bodyPr>
            <a:normAutofit fontScale="92500" lnSpcReduction="20000"/>
          </a:bodyPr>
          <a:lstStyle/>
          <a:p>
            <a:r>
              <a:rPr lang="en-CA" noProof="0" dirty="0"/>
              <a:t>LTK+ is evidence-based and evidence-proven.</a:t>
            </a:r>
          </a:p>
          <a:p>
            <a:r>
              <a:rPr lang="en-CA" noProof="0" dirty="0"/>
              <a:t>Creation of a multi-disciplinary LTK team. Regular meetings throughout the design and implementation phases.</a:t>
            </a:r>
          </a:p>
          <a:p>
            <a:r>
              <a:rPr lang="en-CA" noProof="0" dirty="0"/>
              <a:t>Pilot phases: </a:t>
            </a:r>
            <a:r>
              <a:rPr lang="en-CA" dirty="0"/>
              <a:t>T</a:t>
            </a:r>
            <a:r>
              <a:rPr lang="en-CA" noProof="0" dirty="0" err="1"/>
              <a:t>ested</a:t>
            </a:r>
            <a:r>
              <a:rPr lang="en-CA" noProof="0" dirty="0"/>
              <a:t> new innovations with a small group, and collected data (user feedback, pre/post text gains, observations, anecdotes, etc.). Took what was learned to improve the design, fill gaps, and plan for larger scale study.</a:t>
            </a:r>
          </a:p>
          <a:p>
            <a:r>
              <a:rPr lang="en-CA" noProof="0" dirty="0"/>
              <a:t>Multi-year studies to evaluate benefits for students and teachers.</a:t>
            </a:r>
          </a:p>
          <a:p>
            <a:r>
              <a:rPr lang="en-CA" noProof="0" dirty="0"/>
              <a:t>Published papers in scholarly journals.</a:t>
            </a:r>
          </a:p>
          <a:p>
            <a:r>
              <a:rPr lang="en-CA" noProof="0" dirty="0"/>
              <a:t>External organizations have also studied LTK+ and reported learning gains.</a:t>
            </a:r>
          </a:p>
          <a:p>
            <a:r>
              <a:rPr lang="en-CA" noProof="0" dirty="0"/>
              <a:t>Iterative process: </a:t>
            </a:r>
            <a:r>
              <a:rPr lang="en-CA" dirty="0"/>
              <a:t>W</a:t>
            </a:r>
            <a:r>
              <a:rPr lang="en-CA" noProof="0" dirty="0"/>
              <a:t>hat is learned from the data collected, impacted our work going forward.</a:t>
            </a:r>
          </a:p>
        </p:txBody>
      </p:sp>
    </p:spTree>
    <p:extLst>
      <p:ext uri="{BB962C8B-B14F-4D97-AF65-F5344CB8AC3E}">
        <p14:creationId xmlns:p14="http://schemas.microsoft.com/office/powerpoint/2010/main" val="2767439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D5FF2-5C67-8C77-6A77-EC038BD2891F}"/>
              </a:ext>
            </a:extLst>
          </p:cNvPr>
          <p:cNvSpPr>
            <a:spLocks noGrp="1"/>
          </p:cNvSpPr>
          <p:nvPr>
            <p:ph type="title"/>
          </p:nvPr>
        </p:nvSpPr>
        <p:spPr/>
        <p:txBody>
          <a:bodyPr/>
          <a:lstStyle/>
          <a:p>
            <a:r>
              <a:rPr lang="en-CA" noProof="0" dirty="0"/>
              <a:t>National Reading Panel</a:t>
            </a:r>
          </a:p>
        </p:txBody>
      </p:sp>
      <p:sp>
        <p:nvSpPr>
          <p:cNvPr id="3" name="Content Placeholder 2">
            <a:extLst>
              <a:ext uri="{FF2B5EF4-FFF2-40B4-BE49-F238E27FC236}">
                <a16:creationId xmlns:a16="http://schemas.microsoft.com/office/drawing/2014/main" id="{DFD523B8-C509-3C0B-094C-040933599E0E}"/>
              </a:ext>
            </a:extLst>
          </p:cNvPr>
          <p:cNvSpPr>
            <a:spLocks noGrp="1"/>
          </p:cNvSpPr>
          <p:nvPr>
            <p:ph idx="1"/>
          </p:nvPr>
        </p:nvSpPr>
        <p:spPr/>
        <p:txBody>
          <a:bodyPr>
            <a:normAutofit fontScale="92500" lnSpcReduction="20000"/>
          </a:bodyPr>
          <a:lstStyle/>
          <a:p>
            <a:r>
              <a:rPr lang="en-CA" noProof="0" dirty="0"/>
              <a:t>Spent 2 years reviewing research on children’s reading achievement, and instructional actions that led to higher achievement</a:t>
            </a:r>
          </a:p>
          <a:p>
            <a:r>
              <a:rPr lang="en-CA" noProof="0" dirty="0"/>
              <a:t>5 essential areas of instruction for reading proficiency:</a:t>
            </a:r>
          </a:p>
          <a:p>
            <a:pPr lvl="1"/>
            <a:r>
              <a:rPr lang="en-CA" noProof="0" dirty="0"/>
              <a:t>Phonemic awareness</a:t>
            </a:r>
          </a:p>
          <a:p>
            <a:pPr lvl="1"/>
            <a:r>
              <a:rPr lang="en-CA" noProof="0" dirty="0"/>
              <a:t>Phonics</a:t>
            </a:r>
          </a:p>
          <a:p>
            <a:pPr lvl="1"/>
            <a:r>
              <a:rPr lang="en-CA" noProof="0" dirty="0"/>
              <a:t>Fluency</a:t>
            </a:r>
          </a:p>
          <a:p>
            <a:pPr lvl="1"/>
            <a:r>
              <a:rPr lang="en-CA" noProof="0" dirty="0"/>
              <a:t>Vocabulary</a:t>
            </a:r>
          </a:p>
          <a:p>
            <a:pPr lvl="1"/>
            <a:r>
              <a:rPr lang="en-CA" noProof="0" dirty="0"/>
              <a:t>Comprehension</a:t>
            </a:r>
          </a:p>
          <a:p>
            <a:pPr lvl="1"/>
            <a:endParaRPr lang="en-CA" noProof="0" dirty="0"/>
          </a:p>
          <a:p>
            <a:r>
              <a:rPr lang="en-CA" noProof="0" dirty="0"/>
              <a:t>Evidence-based practice: Why is this research important? It informs us how the human brain learns to read, and teachers can utilize this information to implement effective instruction strategies to reach their learners - including the ones most at risk.</a:t>
            </a:r>
          </a:p>
        </p:txBody>
      </p:sp>
    </p:spTree>
    <p:extLst>
      <p:ext uri="{BB962C8B-B14F-4D97-AF65-F5344CB8AC3E}">
        <p14:creationId xmlns:p14="http://schemas.microsoft.com/office/powerpoint/2010/main" val="3073589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7B6C1-30F0-81ED-8058-2E02D14AEC5E}"/>
              </a:ext>
            </a:extLst>
          </p:cNvPr>
          <p:cNvSpPr>
            <a:spLocks noGrp="1"/>
          </p:cNvSpPr>
          <p:nvPr>
            <p:ph type="title"/>
          </p:nvPr>
        </p:nvSpPr>
        <p:spPr/>
        <p:txBody>
          <a:bodyPr/>
          <a:lstStyle/>
          <a:p>
            <a:r>
              <a:rPr lang="en-CA" noProof="0" dirty="0"/>
              <a:t>A Balanced Literacy Approach</a:t>
            </a:r>
          </a:p>
        </p:txBody>
      </p:sp>
      <p:pic>
        <p:nvPicPr>
          <p:cNvPr id="5" name="Content Placeholder 4" descr="Title screen for the “What is a Balanced Literacy Approach?” video that is embedded in the Getting Started with ABRACADABRA module.">
            <a:hlinkClick r:id="rId3"/>
            <a:extLst>
              <a:ext uri="{FF2B5EF4-FFF2-40B4-BE49-F238E27FC236}">
                <a16:creationId xmlns:a16="http://schemas.microsoft.com/office/drawing/2014/main" id="{3B2F6640-5E80-F97B-E50F-6EF4DD01A118}"/>
              </a:ext>
            </a:extLst>
          </p:cNvPr>
          <p:cNvPicPr>
            <a:picLocks noGrp="1" noChangeAspect="1"/>
          </p:cNvPicPr>
          <p:nvPr>
            <p:ph idx="1"/>
          </p:nvPr>
        </p:nvPicPr>
        <p:blipFill>
          <a:blip r:embed="rId4"/>
          <a:stretch>
            <a:fillRect/>
          </a:stretch>
        </p:blipFill>
        <p:spPr>
          <a:xfrm>
            <a:off x="2005305" y="1644962"/>
            <a:ext cx="8181391" cy="4580903"/>
          </a:xfrm>
          <a:ln>
            <a:solidFill>
              <a:schemeClr val="bg1">
                <a:lumMod val="50000"/>
              </a:schemeClr>
            </a:solidFill>
          </a:ln>
        </p:spPr>
      </p:pic>
    </p:spTree>
    <p:extLst>
      <p:ext uri="{BB962C8B-B14F-4D97-AF65-F5344CB8AC3E}">
        <p14:creationId xmlns:p14="http://schemas.microsoft.com/office/powerpoint/2010/main" val="1259227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325A1-2A8C-FED0-6037-DE093F443521}"/>
              </a:ext>
            </a:extLst>
          </p:cNvPr>
          <p:cNvSpPr>
            <a:spLocks noGrp="1"/>
          </p:cNvSpPr>
          <p:nvPr>
            <p:ph type="title"/>
          </p:nvPr>
        </p:nvSpPr>
        <p:spPr/>
        <p:txBody>
          <a:bodyPr/>
          <a:lstStyle/>
          <a:p>
            <a:r>
              <a:rPr lang="en-CA" noProof="0" dirty="0"/>
              <a:t>Foundational Literacy Skills</a:t>
            </a:r>
          </a:p>
        </p:txBody>
      </p:sp>
      <p:sp>
        <p:nvSpPr>
          <p:cNvPr id="3" name="Content Placeholder 2">
            <a:extLst>
              <a:ext uri="{FF2B5EF4-FFF2-40B4-BE49-F238E27FC236}">
                <a16:creationId xmlns:a16="http://schemas.microsoft.com/office/drawing/2014/main" id="{A668F836-A287-BB1C-31F8-D9097D639A8C}"/>
              </a:ext>
            </a:extLst>
          </p:cNvPr>
          <p:cNvSpPr>
            <a:spLocks noGrp="1"/>
          </p:cNvSpPr>
          <p:nvPr>
            <p:ph sz="half" idx="1"/>
          </p:nvPr>
        </p:nvSpPr>
        <p:spPr>
          <a:xfrm>
            <a:off x="838200" y="1682044"/>
            <a:ext cx="4166062" cy="4494919"/>
          </a:xfrm>
        </p:spPr>
        <p:txBody>
          <a:bodyPr/>
          <a:lstStyle/>
          <a:p>
            <a:r>
              <a:rPr lang="en-CA" noProof="0" dirty="0"/>
              <a:t>NRP identified five key components for developing strong reading skills, but what do they mean and how can we work on those skills?</a:t>
            </a:r>
          </a:p>
        </p:txBody>
      </p:sp>
      <p:graphicFrame>
        <p:nvGraphicFramePr>
          <p:cNvPr id="5" name="Content Placeholder 4">
            <a:extLst>
              <a:ext uri="{FF2B5EF4-FFF2-40B4-BE49-F238E27FC236}">
                <a16:creationId xmlns:a16="http://schemas.microsoft.com/office/drawing/2014/main" id="{F030EBCA-7143-8306-3441-C11167AFC4EE}"/>
              </a:ext>
            </a:extLst>
          </p:cNvPr>
          <p:cNvGraphicFramePr>
            <a:graphicFrameLocks noGrp="1"/>
          </p:cNvGraphicFramePr>
          <p:nvPr>
            <p:ph sz="half" idx="2"/>
            <p:extLst>
              <p:ext uri="{D42A27DB-BD31-4B8C-83A1-F6EECF244321}">
                <p14:modId xmlns:p14="http://schemas.microsoft.com/office/powerpoint/2010/main" val="994226081"/>
              </p:ext>
            </p:extLst>
          </p:nvPr>
        </p:nvGraphicFramePr>
        <p:xfrm>
          <a:off x="5004262" y="1682750"/>
          <a:ext cx="6349537" cy="4302760"/>
        </p:xfrm>
        <a:graphic>
          <a:graphicData uri="http://schemas.openxmlformats.org/drawingml/2006/table">
            <a:tbl>
              <a:tblPr firstRow="1" bandRow="1">
                <a:tableStyleId>{5940675A-B579-460E-94D1-54222C63F5DA}</a:tableStyleId>
              </a:tblPr>
              <a:tblGrid>
                <a:gridCol w="2533538">
                  <a:extLst>
                    <a:ext uri="{9D8B030D-6E8A-4147-A177-3AD203B41FA5}">
                      <a16:colId xmlns:a16="http://schemas.microsoft.com/office/drawing/2014/main" val="2286791719"/>
                    </a:ext>
                  </a:extLst>
                </a:gridCol>
                <a:gridCol w="3815999">
                  <a:extLst>
                    <a:ext uri="{9D8B030D-6E8A-4147-A177-3AD203B41FA5}">
                      <a16:colId xmlns:a16="http://schemas.microsoft.com/office/drawing/2014/main" val="3655479188"/>
                    </a:ext>
                  </a:extLst>
                </a:gridCol>
              </a:tblGrid>
              <a:tr h="370840">
                <a:tc>
                  <a:txBody>
                    <a:bodyPr/>
                    <a:lstStyle/>
                    <a:p>
                      <a:r>
                        <a:rPr lang="en-CA" b="1" noProof="0" dirty="0">
                          <a:solidFill>
                            <a:schemeClr val="bg1"/>
                          </a:solidFill>
                        </a:rPr>
                        <a:t>Broad Literacy Skill</a:t>
                      </a:r>
                    </a:p>
                  </a:txBody>
                  <a:tcPr>
                    <a:solidFill>
                      <a:schemeClr val="tx1"/>
                    </a:solidFill>
                  </a:tcPr>
                </a:tc>
                <a:tc>
                  <a:txBody>
                    <a:bodyPr/>
                    <a:lstStyle/>
                    <a:p>
                      <a:r>
                        <a:rPr lang="en-CA" b="1" noProof="0" dirty="0">
                          <a:solidFill>
                            <a:schemeClr val="bg1"/>
                          </a:solidFill>
                        </a:rPr>
                        <a:t>Sub-skills</a:t>
                      </a:r>
                    </a:p>
                  </a:txBody>
                  <a:tcPr>
                    <a:solidFill>
                      <a:schemeClr val="tx1"/>
                    </a:solidFill>
                  </a:tcPr>
                </a:tc>
                <a:extLst>
                  <a:ext uri="{0D108BD9-81ED-4DB2-BD59-A6C34878D82A}">
                    <a16:rowId xmlns:a16="http://schemas.microsoft.com/office/drawing/2014/main" val="2982118742"/>
                  </a:ext>
                </a:extLst>
              </a:tr>
              <a:tr h="370840">
                <a:tc>
                  <a:txBody>
                    <a:bodyPr/>
                    <a:lstStyle/>
                    <a:p>
                      <a:r>
                        <a:rPr lang="en-CA" noProof="0" dirty="0"/>
                        <a:t>Alphabetics</a:t>
                      </a:r>
                    </a:p>
                    <a:p>
                      <a:r>
                        <a:rPr lang="en-CA" i="1" noProof="0" dirty="0"/>
                        <a:t>Sounds, letters and words</a:t>
                      </a:r>
                      <a:endParaRPr lang="en-CA" noProof="0" dirty="0"/>
                    </a:p>
                  </a:txBody>
                  <a:tcPr>
                    <a:solidFill>
                      <a:schemeClr val="accent2">
                        <a:lumMod val="40000"/>
                        <a:lumOff val="60000"/>
                      </a:schemeClr>
                    </a:solidFill>
                  </a:tcPr>
                </a:tc>
                <a:tc>
                  <a:txBody>
                    <a:bodyPr/>
                    <a:lstStyle/>
                    <a:p>
                      <a:r>
                        <a:rPr lang="en-CA" noProof="0" dirty="0"/>
                        <a:t>letter recognition, letter sounds, word awareness, syllables, onset and rime, </a:t>
                      </a:r>
                      <a:r>
                        <a:rPr lang="en-CA" b="1" noProof="0" dirty="0"/>
                        <a:t>phonemic awareness</a:t>
                      </a:r>
                      <a:r>
                        <a:rPr lang="en-CA" noProof="0" dirty="0"/>
                        <a:t>, blending, segmenting, phoneme manipulation, </a:t>
                      </a:r>
                      <a:r>
                        <a:rPr lang="en-CA" b="1" noProof="0" dirty="0"/>
                        <a:t>phonics</a:t>
                      </a:r>
                      <a:r>
                        <a:rPr lang="en-CA" noProof="0" dirty="0"/>
                        <a:t>, decoding, word recognition, etc.</a:t>
                      </a:r>
                    </a:p>
                  </a:txBody>
                  <a:tcPr>
                    <a:solidFill>
                      <a:schemeClr val="accent2">
                        <a:lumMod val="20000"/>
                        <a:lumOff val="80000"/>
                      </a:schemeClr>
                    </a:solidFill>
                  </a:tcPr>
                </a:tc>
                <a:extLst>
                  <a:ext uri="{0D108BD9-81ED-4DB2-BD59-A6C34878D82A}">
                    <a16:rowId xmlns:a16="http://schemas.microsoft.com/office/drawing/2014/main" val="2271779171"/>
                  </a:ext>
                </a:extLst>
              </a:tr>
              <a:tr h="370840">
                <a:tc>
                  <a:txBody>
                    <a:bodyPr/>
                    <a:lstStyle/>
                    <a:p>
                      <a:r>
                        <a:rPr lang="en-CA" b="1" noProof="0" dirty="0"/>
                        <a:t>Fluency</a:t>
                      </a:r>
                    </a:p>
                    <a:p>
                      <a:r>
                        <a:rPr lang="en-CA" i="1" noProof="0" dirty="0"/>
                        <a:t>Reading</a:t>
                      </a:r>
                      <a:endParaRPr lang="en-CA" noProof="0" dirty="0"/>
                    </a:p>
                  </a:txBody>
                  <a:tcPr>
                    <a:solidFill>
                      <a:schemeClr val="accent5">
                        <a:lumMod val="40000"/>
                        <a:lumOff val="60000"/>
                      </a:schemeClr>
                    </a:solidFill>
                  </a:tcPr>
                </a:tc>
                <a:tc>
                  <a:txBody>
                    <a:bodyPr/>
                    <a:lstStyle/>
                    <a:p>
                      <a:r>
                        <a:rPr lang="en-CA" noProof="0" dirty="0"/>
                        <a:t>Accuracy, speed, expression, sight recognition</a:t>
                      </a:r>
                    </a:p>
                  </a:txBody>
                  <a:tcPr>
                    <a:solidFill>
                      <a:schemeClr val="accent5">
                        <a:lumMod val="20000"/>
                        <a:lumOff val="80000"/>
                      </a:schemeClr>
                    </a:solidFill>
                  </a:tcPr>
                </a:tc>
                <a:extLst>
                  <a:ext uri="{0D108BD9-81ED-4DB2-BD59-A6C34878D82A}">
                    <a16:rowId xmlns:a16="http://schemas.microsoft.com/office/drawing/2014/main" val="2186026958"/>
                  </a:ext>
                </a:extLst>
              </a:tr>
              <a:tr h="370840">
                <a:tc>
                  <a:txBody>
                    <a:bodyPr/>
                    <a:lstStyle/>
                    <a:p>
                      <a:r>
                        <a:rPr lang="en-CA" b="1" noProof="0" dirty="0"/>
                        <a:t>Comprehension</a:t>
                      </a:r>
                    </a:p>
                    <a:p>
                      <a:r>
                        <a:rPr lang="en-CA" i="1" noProof="0" dirty="0"/>
                        <a:t>Understanding the story</a:t>
                      </a:r>
                    </a:p>
                  </a:txBody>
                  <a:tcPr>
                    <a:solidFill>
                      <a:schemeClr val="accent3">
                        <a:lumMod val="40000"/>
                        <a:lumOff val="60000"/>
                      </a:schemeClr>
                    </a:solidFill>
                  </a:tcPr>
                </a:tc>
                <a:tc>
                  <a:txBody>
                    <a:bodyPr/>
                    <a:lstStyle/>
                    <a:p>
                      <a:r>
                        <a:rPr lang="en-CA" noProof="0" dirty="0"/>
                        <a:t>Comprehension monitoring, prediction, sequencing, summarizing, </a:t>
                      </a:r>
                      <a:r>
                        <a:rPr lang="en-CA" b="1" noProof="0" dirty="0"/>
                        <a:t>vocabulary</a:t>
                      </a:r>
                      <a:r>
                        <a:rPr lang="en-CA" noProof="0" dirty="0"/>
                        <a:t>, critical thinking, etc.</a:t>
                      </a:r>
                    </a:p>
                  </a:txBody>
                  <a:tcPr>
                    <a:solidFill>
                      <a:schemeClr val="accent3">
                        <a:lumMod val="20000"/>
                        <a:lumOff val="80000"/>
                      </a:schemeClr>
                    </a:solidFill>
                  </a:tcPr>
                </a:tc>
                <a:extLst>
                  <a:ext uri="{0D108BD9-81ED-4DB2-BD59-A6C34878D82A}">
                    <a16:rowId xmlns:a16="http://schemas.microsoft.com/office/drawing/2014/main" val="2268509736"/>
                  </a:ext>
                </a:extLst>
              </a:tr>
              <a:tr h="370840">
                <a:tc>
                  <a:txBody>
                    <a:bodyPr/>
                    <a:lstStyle/>
                    <a:p>
                      <a:r>
                        <a:rPr lang="en-CA" noProof="0" dirty="0"/>
                        <a:t>Writing</a:t>
                      </a:r>
                    </a:p>
                  </a:txBody>
                  <a:tcPr>
                    <a:solidFill>
                      <a:schemeClr val="accent4">
                        <a:lumMod val="40000"/>
                        <a:lumOff val="60000"/>
                      </a:schemeClr>
                    </a:solidFill>
                  </a:tcPr>
                </a:tc>
                <a:tc>
                  <a:txBody>
                    <a:bodyPr/>
                    <a:lstStyle/>
                    <a:p>
                      <a:r>
                        <a:rPr lang="en-CA" noProof="0" dirty="0"/>
                        <a:t>Letter formation, pencil grip, grammar, spelling, composition, typing, etc.</a:t>
                      </a:r>
                    </a:p>
                  </a:txBody>
                  <a:tcPr>
                    <a:solidFill>
                      <a:schemeClr val="accent4">
                        <a:lumMod val="20000"/>
                        <a:lumOff val="80000"/>
                      </a:schemeClr>
                    </a:solidFill>
                  </a:tcPr>
                </a:tc>
                <a:extLst>
                  <a:ext uri="{0D108BD9-81ED-4DB2-BD59-A6C34878D82A}">
                    <a16:rowId xmlns:a16="http://schemas.microsoft.com/office/drawing/2014/main" val="1273147805"/>
                  </a:ext>
                </a:extLst>
              </a:tr>
            </a:tbl>
          </a:graphicData>
        </a:graphic>
      </p:graphicFrame>
    </p:spTree>
    <p:extLst>
      <p:ext uri="{BB962C8B-B14F-4D97-AF65-F5344CB8AC3E}">
        <p14:creationId xmlns:p14="http://schemas.microsoft.com/office/powerpoint/2010/main" val="5931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1C8B8-4FC9-1D1E-C5D0-330880108033}"/>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6565C8B6-4E4A-2475-A90D-EBE053B27A0A}"/>
              </a:ext>
            </a:extLst>
          </p:cNvPr>
          <p:cNvSpPr>
            <a:spLocks noGrp="1"/>
          </p:cNvSpPr>
          <p:nvPr>
            <p:ph sz="half" idx="1"/>
          </p:nvPr>
        </p:nvSpPr>
        <p:spPr/>
        <p:txBody>
          <a:bodyPr/>
          <a:lstStyle/>
          <a:p>
            <a:r>
              <a:rPr lang="en-CA" noProof="0" dirty="0"/>
              <a:t>NRP’s report grouped the first two essential skills, </a:t>
            </a:r>
            <a:r>
              <a:rPr lang="en-CA" i="1" noProof="0" dirty="0"/>
              <a:t>phonemic awareness </a:t>
            </a:r>
            <a:r>
              <a:rPr lang="en-CA" noProof="0" dirty="0"/>
              <a:t>and </a:t>
            </a:r>
            <a:r>
              <a:rPr lang="en-CA" i="1" noProof="0" dirty="0"/>
              <a:t>phonics</a:t>
            </a:r>
            <a:r>
              <a:rPr lang="en-CA" noProof="0" dirty="0"/>
              <a:t>, into a category called </a:t>
            </a:r>
            <a:r>
              <a:rPr lang="en-CA" i="1" noProof="0" dirty="0"/>
              <a:t>alphabetics</a:t>
            </a:r>
            <a:r>
              <a:rPr lang="en-CA" noProof="0" dirty="0"/>
              <a:t>. What do these three terms mean?</a:t>
            </a:r>
          </a:p>
        </p:txBody>
      </p:sp>
      <p:graphicFrame>
        <p:nvGraphicFramePr>
          <p:cNvPr id="11" name="Content Placeholder 4">
            <a:extLst>
              <a:ext uri="{FF2B5EF4-FFF2-40B4-BE49-F238E27FC236}">
                <a16:creationId xmlns:a16="http://schemas.microsoft.com/office/drawing/2014/main" id="{96CD4E97-7851-E296-C47A-ED128EEE91A7}"/>
              </a:ext>
            </a:extLst>
          </p:cNvPr>
          <p:cNvGraphicFramePr>
            <a:graphicFrameLocks noGrp="1"/>
          </p:cNvGraphicFramePr>
          <p:nvPr>
            <p:ph sz="half" idx="2"/>
            <p:extLst>
              <p:ext uri="{D42A27DB-BD31-4B8C-83A1-F6EECF244321}">
                <p14:modId xmlns:p14="http://schemas.microsoft.com/office/powerpoint/2010/main" val="1149864688"/>
              </p:ext>
            </p:extLst>
          </p:nvPr>
        </p:nvGraphicFramePr>
        <p:xfrm>
          <a:off x="6172200" y="1682750"/>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Phonics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Alphabetics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Tree>
    <p:extLst>
      <p:ext uri="{BB962C8B-B14F-4D97-AF65-F5344CB8AC3E}">
        <p14:creationId xmlns:p14="http://schemas.microsoft.com/office/powerpoint/2010/main" val="426549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D0CAE-A6FE-3D9D-7CE8-0EB172E05C09}"/>
              </a:ext>
            </a:extLst>
          </p:cNvPr>
          <p:cNvSpPr>
            <a:spLocks noGrp="1"/>
          </p:cNvSpPr>
          <p:nvPr>
            <p:ph type="title"/>
          </p:nvPr>
        </p:nvSpPr>
        <p:spPr/>
        <p:txBody>
          <a:bodyPr/>
          <a:lstStyle/>
          <a:p>
            <a:r>
              <a:rPr lang="en-CA" noProof="0" dirty="0"/>
              <a:t>Icebreaker</a:t>
            </a:r>
          </a:p>
        </p:txBody>
      </p:sp>
      <p:sp>
        <p:nvSpPr>
          <p:cNvPr id="3" name="Content Placeholder 2">
            <a:extLst>
              <a:ext uri="{FF2B5EF4-FFF2-40B4-BE49-F238E27FC236}">
                <a16:creationId xmlns:a16="http://schemas.microsoft.com/office/drawing/2014/main" id="{CC35E82A-0B8B-7970-2C88-C960573F86F7}"/>
              </a:ext>
            </a:extLst>
          </p:cNvPr>
          <p:cNvSpPr>
            <a:spLocks noGrp="1"/>
          </p:cNvSpPr>
          <p:nvPr>
            <p:ph sz="half" idx="1"/>
          </p:nvPr>
        </p:nvSpPr>
        <p:spPr>
          <a:xfrm>
            <a:off x="838200" y="2715491"/>
            <a:ext cx="5181600" cy="1856510"/>
          </a:xfrm>
        </p:spPr>
        <p:txBody>
          <a:bodyPr/>
          <a:lstStyle/>
          <a:p>
            <a:r>
              <a:rPr lang="en-CA" noProof="0" dirty="0"/>
              <a:t>Introductions – </a:t>
            </a:r>
            <a:r>
              <a:rPr lang="en-CA" noProof="0" dirty="0">
                <a:highlight>
                  <a:srgbClr val="FFFF00"/>
                </a:highlight>
              </a:rPr>
              <a:t>Insert activity (ex: Human Bingo, Name Game, One Word at a Time)</a:t>
            </a:r>
          </a:p>
          <a:p>
            <a:pPr marL="0" indent="0">
              <a:buNone/>
            </a:pPr>
            <a:endParaRPr lang="en-CA" noProof="0" dirty="0"/>
          </a:p>
        </p:txBody>
      </p:sp>
      <p:pic>
        <p:nvPicPr>
          <p:cNvPr id="6" name="Content Placeholder 5" descr="Sample Human Bingo card created for the TPD training">
            <a:extLst>
              <a:ext uri="{FF2B5EF4-FFF2-40B4-BE49-F238E27FC236}">
                <a16:creationId xmlns:a16="http://schemas.microsoft.com/office/drawing/2014/main" id="{1A79FB40-E6CB-8AC7-04B1-9F6AF5D4679A}"/>
              </a:ext>
            </a:extLst>
          </p:cNvPr>
          <p:cNvPicPr>
            <a:picLocks noGrp="1" noChangeAspect="1"/>
          </p:cNvPicPr>
          <p:nvPr>
            <p:ph sz="half" idx="2"/>
          </p:nvPr>
        </p:nvPicPr>
        <p:blipFill>
          <a:blip r:embed="rId3"/>
          <a:stretch>
            <a:fillRect/>
          </a:stretch>
        </p:blipFill>
        <p:spPr>
          <a:xfrm>
            <a:off x="6491988" y="1682750"/>
            <a:ext cx="4542023" cy="4494213"/>
          </a:xfrm>
        </p:spPr>
      </p:pic>
    </p:spTree>
    <p:extLst>
      <p:ext uri="{BB962C8B-B14F-4D97-AF65-F5344CB8AC3E}">
        <p14:creationId xmlns:p14="http://schemas.microsoft.com/office/powerpoint/2010/main" val="2874591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F5AA9-45F7-3EF9-2252-06D4629C09EF}"/>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2FF89D6-EB91-8FD4-C957-56372C885471}"/>
              </a:ext>
            </a:extLst>
          </p:cNvPr>
          <p:cNvGraphicFramePr>
            <a:graphicFrameLocks noGrp="1"/>
          </p:cNvGraphicFramePr>
          <p:nvPr>
            <p:ph sz="half" idx="2"/>
            <p:extLst>
              <p:ext uri="{D42A27DB-BD31-4B8C-83A1-F6EECF244321}">
                <p14:modId xmlns:p14="http://schemas.microsoft.com/office/powerpoint/2010/main" val="2120060634"/>
              </p:ext>
            </p:extLst>
          </p:nvPr>
        </p:nvGraphicFramePr>
        <p:xfrm>
          <a:off x="6172200" y="1682750"/>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1" noProof="0" dirty="0">
                          <a:solidFill>
                            <a:schemeClr val="bg1"/>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endParaRPr lang="en-CA" sz="2800" b="0" noProof="0" dirty="0">
                        <a:solidFill>
                          <a:schemeClr val="tx2">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828386"/>
                  </a:ext>
                </a:extLst>
              </a:tr>
              <a:tr h="892800">
                <a:tc>
                  <a:txBody>
                    <a:bodyPr/>
                    <a:lstStyle/>
                    <a:p>
                      <a:pPr algn="ctr"/>
                      <a:endParaRPr lang="en-CA" sz="2800" b="0" noProof="0" dirty="0">
                        <a:solidFill>
                          <a:schemeClr val="tx2">
                            <a:lumMod val="50000"/>
                          </a:schemeClr>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5005542"/>
                  </a:ext>
                </a:extLst>
              </a:tr>
            </a:tbl>
          </a:graphicData>
        </a:graphic>
      </p:graphicFrame>
      <p:graphicFrame>
        <p:nvGraphicFramePr>
          <p:cNvPr id="6" name="Content Placeholder 4">
            <a:extLst>
              <a:ext uri="{FF2B5EF4-FFF2-40B4-BE49-F238E27FC236}">
                <a16:creationId xmlns:a16="http://schemas.microsoft.com/office/drawing/2014/main" id="{B3625C22-CF65-F921-535C-3F26AC66CD1D}"/>
              </a:ext>
            </a:extLst>
          </p:cNvPr>
          <p:cNvGraphicFramePr>
            <a:graphicFrameLocks/>
          </p:cNvGraphicFramePr>
          <p:nvPr>
            <p:extLst>
              <p:ext uri="{D42A27DB-BD31-4B8C-83A1-F6EECF244321}">
                <p14:modId xmlns:p14="http://schemas.microsoft.com/office/powerpoint/2010/main" val="4168592146"/>
              </p:ext>
            </p:extLst>
          </p:nvPr>
        </p:nvGraphicFramePr>
        <p:xfrm>
          <a:off x="6172200" y="1682750"/>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Phonics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Alphabetics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
        <p:nvSpPr>
          <p:cNvPr id="2" name="Title 1">
            <a:extLst>
              <a:ext uri="{FF2B5EF4-FFF2-40B4-BE49-F238E27FC236}">
                <a16:creationId xmlns:a16="http://schemas.microsoft.com/office/drawing/2014/main" id="{570E1814-7D53-069B-3C05-F2403E0E8D8D}"/>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A7B11579-E9DE-A7B5-4A48-D9AE90FED1B8}"/>
              </a:ext>
            </a:extLst>
          </p:cNvPr>
          <p:cNvSpPr>
            <a:spLocks noGrp="1"/>
          </p:cNvSpPr>
          <p:nvPr>
            <p:ph sz="half" idx="1"/>
          </p:nvPr>
        </p:nvSpPr>
        <p:spPr/>
        <p:txBody>
          <a:bodyPr>
            <a:normAutofit/>
          </a:bodyPr>
          <a:lstStyle/>
          <a:p>
            <a:pPr marL="0" indent="0">
              <a:buNone/>
            </a:pPr>
            <a:r>
              <a:rPr lang="en-CA" b="1" noProof="0" dirty="0">
                <a:effectLst/>
              </a:rPr>
              <a:t>Phonemic Awareness</a:t>
            </a:r>
          </a:p>
          <a:p>
            <a:pPr marL="457200" lvl="1" indent="0">
              <a:buNone/>
            </a:pPr>
            <a:r>
              <a:rPr lang="en-CA" noProof="0" dirty="0">
                <a:effectLst/>
              </a:rPr>
              <a:t>identifying and manipulating the smallest units of spoken</a:t>
            </a:r>
            <a:r>
              <a:rPr lang="en-CA" noProof="0" dirty="0"/>
              <a:t> </a:t>
            </a:r>
            <a:r>
              <a:rPr lang="en-CA" noProof="0" dirty="0">
                <a:effectLst/>
              </a:rPr>
              <a:t>language (sounds).</a:t>
            </a:r>
          </a:p>
          <a:p>
            <a:pPr marL="0" indent="0">
              <a:buNone/>
            </a:pPr>
            <a:r>
              <a:rPr lang="en-CA" b="1" noProof="0" dirty="0">
                <a:effectLst/>
              </a:rPr>
              <a:t>Phonemes</a:t>
            </a:r>
            <a:endParaRPr lang="en-CA" noProof="0" dirty="0">
              <a:effectLst/>
            </a:endParaRPr>
          </a:p>
          <a:p>
            <a:pPr marL="457200" lvl="1" indent="0">
              <a:buNone/>
            </a:pPr>
            <a:r>
              <a:rPr lang="en-CA" noProof="0" dirty="0">
                <a:effectLst/>
              </a:rPr>
              <a:t>individual sounds of language.</a:t>
            </a:r>
          </a:p>
          <a:p>
            <a:endParaRPr lang="en-CA" noProof="0" dirty="0"/>
          </a:p>
        </p:txBody>
      </p:sp>
    </p:spTree>
    <p:extLst>
      <p:ext uri="{BB962C8B-B14F-4D97-AF65-F5344CB8AC3E}">
        <p14:creationId xmlns:p14="http://schemas.microsoft.com/office/powerpoint/2010/main" val="42046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9"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dissolv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dissolv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dissolv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dissolve">
                                      <p:cBhvr>
                                        <p:cTn id="24"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CBA2F-CD57-86B1-9C47-64599E4AECFA}"/>
              </a:ext>
            </a:extLst>
          </p:cNvPr>
          <p:cNvSpPr>
            <a:spLocks noGrp="1"/>
          </p:cNvSpPr>
          <p:nvPr>
            <p:ph type="title"/>
          </p:nvPr>
        </p:nvSpPr>
        <p:spPr/>
        <p:txBody>
          <a:bodyPr/>
          <a:lstStyle/>
          <a:p>
            <a:r>
              <a:rPr lang="en-CA" noProof="0" dirty="0"/>
              <a:t>What is Phonemic Awareness?</a:t>
            </a:r>
          </a:p>
        </p:txBody>
      </p:sp>
      <p:pic>
        <p:nvPicPr>
          <p:cNvPr id="5" name="Content Placeholder 4" descr="A blue screen with white text&#10;&#10;AI-generated content may be incorrect.">
            <a:hlinkClick r:id="rId3"/>
            <a:extLst>
              <a:ext uri="{FF2B5EF4-FFF2-40B4-BE49-F238E27FC236}">
                <a16:creationId xmlns:a16="http://schemas.microsoft.com/office/drawing/2014/main" id="{0B9535B6-F90D-913C-6511-B04F4AC15236}"/>
              </a:ext>
            </a:extLst>
          </p:cNvPr>
          <p:cNvPicPr>
            <a:picLocks noGrp="1" noChangeAspect="1"/>
          </p:cNvPicPr>
          <p:nvPr>
            <p:ph idx="1"/>
          </p:nvPr>
        </p:nvPicPr>
        <p:blipFill>
          <a:blip r:embed="rId4"/>
          <a:stretch>
            <a:fillRect/>
          </a:stretch>
        </p:blipFill>
        <p:spPr>
          <a:xfrm>
            <a:off x="2106452" y="1693863"/>
            <a:ext cx="7979095" cy="4483100"/>
          </a:xfrm>
          <a:ln>
            <a:solidFill>
              <a:schemeClr val="bg1">
                <a:lumMod val="50000"/>
              </a:schemeClr>
            </a:solidFill>
          </a:ln>
        </p:spPr>
      </p:pic>
    </p:spTree>
    <p:extLst>
      <p:ext uri="{BB962C8B-B14F-4D97-AF65-F5344CB8AC3E}">
        <p14:creationId xmlns:p14="http://schemas.microsoft.com/office/powerpoint/2010/main" val="1678684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F416F-6B2B-9B98-434C-9C758FB585D1}"/>
              </a:ext>
            </a:extLst>
          </p:cNvPr>
          <p:cNvSpPr>
            <a:spLocks noGrp="1"/>
          </p:cNvSpPr>
          <p:nvPr>
            <p:ph type="title"/>
          </p:nvPr>
        </p:nvSpPr>
        <p:spPr/>
        <p:txBody>
          <a:bodyPr/>
          <a:lstStyle/>
          <a:p>
            <a:r>
              <a:rPr lang="en-CA" noProof="0" dirty="0"/>
              <a:t>What is Phonemic Awareness?</a:t>
            </a:r>
          </a:p>
        </p:txBody>
      </p:sp>
      <p:sp>
        <p:nvSpPr>
          <p:cNvPr id="4" name="Content Placeholder 3">
            <a:extLst>
              <a:ext uri="{FF2B5EF4-FFF2-40B4-BE49-F238E27FC236}">
                <a16:creationId xmlns:a16="http://schemas.microsoft.com/office/drawing/2014/main" id="{00E12CC2-E9AA-D00C-7FC8-745AD133E6A4}"/>
              </a:ext>
            </a:extLst>
          </p:cNvPr>
          <p:cNvSpPr>
            <a:spLocks noGrp="1"/>
          </p:cNvSpPr>
          <p:nvPr>
            <p:ph sz="half" idx="1"/>
          </p:nvPr>
        </p:nvSpPr>
        <p:spPr/>
        <p:txBody>
          <a:bodyPr/>
          <a:lstStyle/>
          <a:p>
            <a:r>
              <a:rPr lang="en-CA" noProof="0" dirty="0"/>
              <a:t>The cat is fat.</a:t>
            </a:r>
            <a:br>
              <a:rPr lang="en-CA" noProof="0" dirty="0"/>
            </a:br>
            <a:r>
              <a:rPr lang="en-CA" i="1" noProof="0" dirty="0">
                <a:effectLst/>
              </a:rPr>
              <a:t>Th/e /c/a/t </a:t>
            </a:r>
            <a:r>
              <a:rPr lang="en-CA" i="1" noProof="0" dirty="0" err="1">
                <a:effectLst/>
              </a:rPr>
              <a:t>i</a:t>
            </a:r>
            <a:r>
              <a:rPr lang="en-CA" i="1" noProof="0" dirty="0">
                <a:effectLst/>
              </a:rPr>
              <a:t>/s /f/a/t</a:t>
            </a:r>
            <a:br>
              <a:rPr lang="en-CA" noProof="0" dirty="0">
                <a:effectLst/>
              </a:rPr>
            </a:br>
            <a:endParaRPr lang="en-CA" noProof="0" dirty="0"/>
          </a:p>
          <a:p>
            <a:r>
              <a:rPr lang="en-CA" noProof="0" dirty="0"/>
              <a:t>How would you pronounce these words one syllable at a time?</a:t>
            </a:r>
          </a:p>
          <a:p>
            <a:pPr marL="0" indent="0" algn="ctr">
              <a:buNone/>
            </a:pPr>
            <a:r>
              <a:rPr lang="en-CA" noProof="0" dirty="0">
                <a:solidFill>
                  <a:srgbClr val="00B0F0"/>
                </a:solidFill>
              </a:rPr>
              <a:t>go, cup, red, van, flag,  </a:t>
            </a:r>
          </a:p>
          <a:p>
            <a:pPr marL="0" indent="0" algn="ctr">
              <a:buNone/>
            </a:pPr>
            <a:r>
              <a:rPr lang="en-CA" noProof="0" dirty="0">
                <a:solidFill>
                  <a:schemeClr val="bg2"/>
                </a:solidFill>
              </a:rPr>
              <a:t>look,  sheep, swing</a:t>
            </a:r>
          </a:p>
        </p:txBody>
      </p:sp>
      <p:graphicFrame>
        <p:nvGraphicFramePr>
          <p:cNvPr id="6" name="Content Placeholder 5">
            <a:extLst>
              <a:ext uri="{FF2B5EF4-FFF2-40B4-BE49-F238E27FC236}">
                <a16:creationId xmlns:a16="http://schemas.microsoft.com/office/drawing/2014/main" id="{587570A5-6BD9-7856-8B6A-013BBC617276}"/>
              </a:ext>
            </a:extLst>
          </p:cNvPr>
          <p:cNvGraphicFramePr>
            <a:graphicFrameLocks noGrp="1"/>
          </p:cNvGraphicFramePr>
          <p:nvPr>
            <p:ph sz="half" idx="2"/>
            <p:extLst>
              <p:ext uri="{D42A27DB-BD31-4B8C-83A1-F6EECF244321}">
                <p14:modId xmlns:p14="http://schemas.microsoft.com/office/powerpoint/2010/main" val="1754922143"/>
              </p:ext>
            </p:extLst>
          </p:nvPr>
        </p:nvGraphicFramePr>
        <p:xfrm>
          <a:off x="6172200" y="1682750"/>
          <a:ext cx="5181600" cy="2565400"/>
        </p:xfrm>
        <a:graphic>
          <a:graphicData uri="http://schemas.openxmlformats.org/drawingml/2006/table">
            <a:tbl>
              <a:tblPr firstRow="1" bandRow="1">
                <a:tableStyleId>{2D5ABB26-0587-4C30-8999-92F81FD0307C}</a:tableStyleId>
              </a:tblPr>
              <a:tblGrid>
                <a:gridCol w="5181600">
                  <a:extLst>
                    <a:ext uri="{9D8B030D-6E8A-4147-A177-3AD203B41FA5}">
                      <a16:colId xmlns:a16="http://schemas.microsoft.com/office/drawing/2014/main" val="367181073"/>
                    </a:ext>
                  </a:extLst>
                </a:gridCol>
              </a:tblGrid>
              <a:tr h="370840">
                <a:tc>
                  <a:txBody>
                    <a:bodyPr/>
                    <a:lstStyle/>
                    <a:p>
                      <a:r>
                        <a:rPr lang="en-CA" sz="2400" noProof="0" dirty="0"/>
                        <a:t>What skill did you demonstrate in this activity?</a:t>
                      </a:r>
                    </a:p>
                  </a:txBody>
                  <a:tcPr>
                    <a:lnB w="38100" cap="flat" cmpd="sng" algn="ctr">
                      <a:noFill/>
                      <a:prstDash val="sysDot"/>
                      <a:round/>
                      <a:headEnd type="none" w="med" len="med"/>
                      <a:tailEnd type="none" w="med" len="med"/>
                    </a:lnB>
                  </a:tcPr>
                </a:tc>
                <a:extLst>
                  <a:ext uri="{0D108BD9-81ED-4DB2-BD59-A6C34878D82A}">
                    <a16:rowId xmlns:a16="http://schemas.microsoft.com/office/drawing/2014/main" val="2172779350"/>
                  </a:ext>
                </a:extLst>
              </a:tr>
              <a:tr h="370840">
                <a:tc>
                  <a:txBody>
                    <a:bodyPr/>
                    <a:lstStyle/>
                    <a:p>
                      <a:endParaRPr lang="en-CA" sz="2400" noProof="0" dirty="0">
                        <a:solidFill>
                          <a:schemeClr val="bg1"/>
                        </a:solidFill>
                      </a:endParaRPr>
                    </a:p>
                  </a:txBody>
                  <a:tcPr>
                    <a:lnL w="38100" cap="flat" cmpd="sng" algn="ctr">
                      <a:noFill/>
                      <a:prstDash val="sysDot"/>
                      <a:round/>
                      <a:headEnd type="none" w="med" len="med"/>
                      <a:tailEnd type="none" w="med" len="med"/>
                    </a:lnL>
                    <a:lnR w="38100" cap="flat" cmpd="sng" algn="ctr">
                      <a:noFill/>
                      <a:prstDash val="sysDot"/>
                      <a:round/>
                      <a:headEnd type="none" w="med" len="med"/>
                      <a:tailEnd type="none" w="med" len="med"/>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3187610"/>
                  </a:ext>
                </a:extLst>
              </a:tr>
              <a:tr h="370840">
                <a:tc>
                  <a:txBody>
                    <a:bodyPr/>
                    <a:lstStyle/>
                    <a:p>
                      <a:endParaRPr lang="en-CA" noProof="0" dirty="0"/>
                    </a:p>
                  </a:txBody>
                  <a:tcPr>
                    <a:lnL>
                      <a:noFill/>
                    </a:lnL>
                    <a:lnR>
                      <a:noFill/>
                    </a:lnR>
                    <a:lnT w="38100" cap="flat" cmpd="sng" algn="ctr">
                      <a:noFill/>
                      <a:prstDash val="sysDot"/>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95637238"/>
                  </a:ext>
                </a:extLst>
              </a:tr>
              <a:tr h="370840">
                <a:tc>
                  <a:txBody>
                    <a:bodyPr/>
                    <a:lstStyle/>
                    <a:p>
                      <a:endParaRPr lang="en-CA" sz="2400" noProof="0" dirty="0"/>
                    </a:p>
                  </a:txBody>
                  <a:tcPr>
                    <a:lnL>
                      <a:noFill/>
                    </a:lnL>
                    <a:lnR>
                      <a:noFill/>
                    </a:lnR>
                    <a:lnT>
                      <a:noFill/>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8873184"/>
                  </a:ext>
                </a:extLst>
              </a:tr>
              <a:tr h="370840">
                <a:tc>
                  <a:txBody>
                    <a:bodyPr/>
                    <a:lstStyle/>
                    <a:p>
                      <a:endParaRPr lang="en-CA" sz="2400" noProof="0" dirty="0">
                        <a:solidFill>
                          <a:schemeClr val="bg1"/>
                        </a:solidFill>
                      </a:endParaRPr>
                    </a:p>
                  </a:txBody>
                  <a:tcPr>
                    <a:lnL w="38100" cap="flat" cmpd="sng" algn="ctr">
                      <a:noFill/>
                      <a:prstDash val="sysDot"/>
                      <a:round/>
                      <a:headEnd type="none" w="med" len="med"/>
                      <a:tailEnd type="none" w="med" len="med"/>
                    </a:lnL>
                    <a:lnR w="38100" cap="flat" cmpd="sng" algn="ctr">
                      <a:noFill/>
                      <a:prstDash val="sysDot"/>
                      <a:round/>
                      <a:headEnd type="none" w="med" len="med"/>
                      <a:tailEnd type="none" w="med" len="med"/>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3449639"/>
                  </a:ext>
                </a:extLst>
              </a:tr>
            </a:tbl>
          </a:graphicData>
        </a:graphic>
      </p:graphicFrame>
      <p:graphicFrame>
        <p:nvGraphicFramePr>
          <p:cNvPr id="7" name="Content Placeholder 5">
            <a:extLst>
              <a:ext uri="{FF2B5EF4-FFF2-40B4-BE49-F238E27FC236}">
                <a16:creationId xmlns:a16="http://schemas.microsoft.com/office/drawing/2014/main" id="{DF9AA1A5-45B7-BF96-0269-E69F45143930}"/>
              </a:ext>
            </a:extLst>
          </p:cNvPr>
          <p:cNvGraphicFramePr>
            <a:graphicFrameLocks/>
          </p:cNvGraphicFramePr>
          <p:nvPr>
            <p:extLst>
              <p:ext uri="{D42A27DB-BD31-4B8C-83A1-F6EECF244321}">
                <p14:modId xmlns:p14="http://schemas.microsoft.com/office/powerpoint/2010/main" val="911087235"/>
              </p:ext>
            </p:extLst>
          </p:nvPr>
        </p:nvGraphicFramePr>
        <p:xfrm>
          <a:off x="6172200" y="1682044"/>
          <a:ext cx="5181600" cy="2931160"/>
        </p:xfrm>
        <a:graphic>
          <a:graphicData uri="http://schemas.openxmlformats.org/drawingml/2006/table">
            <a:tbl>
              <a:tblPr firstRow="1" bandRow="1">
                <a:tableStyleId>{2D5ABB26-0587-4C30-8999-92F81FD0307C}</a:tableStyleId>
              </a:tblPr>
              <a:tblGrid>
                <a:gridCol w="5181600">
                  <a:extLst>
                    <a:ext uri="{9D8B030D-6E8A-4147-A177-3AD203B41FA5}">
                      <a16:colId xmlns:a16="http://schemas.microsoft.com/office/drawing/2014/main" val="367181073"/>
                    </a:ext>
                  </a:extLst>
                </a:gridCol>
              </a:tblGrid>
              <a:tr h="370840">
                <a:tc>
                  <a:txBody>
                    <a:bodyPr/>
                    <a:lstStyle/>
                    <a:p>
                      <a:endParaRPr lang="en-CA" sz="2400" noProof="0" dirty="0"/>
                    </a:p>
                    <a:p>
                      <a:endParaRPr lang="en-CA" sz="2400" noProof="0" dirty="0"/>
                    </a:p>
                  </a:txBody>
                  <a:tcPr>
                    <a:lnB w="38100" cap="flat" cmpd="sng" algn="ctr">
                      <a:solidFill>
                        <a:schemeClr val="accent2">
                          <a:lumMod val="75000"/>
                        </a:schemeClr>
                      </a:solidFill>
                      <a:prstDash val="sysDot"/>
                      <a:round/>
                      <a:headEnd type="none" w="med" len="med"/>
                      <a:tailEnd type="none" w="med" len="med"/>
                    </a:lnB>
                  </a:tcPr>
                </a:tc>
                <a:extLst>
                  <a:ext uri="{0D108BD9-81ED-4DB2-BD59-A6C34878D82A}">
                    <a16:rowId xmlns:a16="http://schemas.microsoft.com/office/drawing/2014/main" val="2172779350"/>
                  </a:ext>
                </a:extLst>
              </a:tr>
              <a:tr h="370840">
                <a:tc>
                  <a:txBody>
                    <a:bodyPr/>
                    <a:lstStyle/>
                    <a:p>
                      <a:r>
                        <a:rPr lang="en-CA" sz="2400" b="1" noProof="0" dirty="0">
                          <a:solidFill>
                            <a:schemeClr val="bg1"/>
                          </a:solidFill>
                        </a:rPr>
                        <a:t>Segmenting</a:t>
                      </a:r>
                      <a:br>
                        <a:rPr lang="en-CA" sz="2400" noProof="0" dirty="0">
                          <a:solidFill>
                            <a:schemeClr val="bg1"/>
                          </a:solidFill>
                        </a:rPr>
                      </a:br>
                      <a:r>
                        <a:rPr lang="en-CA" sz="2400" noProof="0" dirty="0">
                          <a:solidFill>
                            <a:schemeClr val="bg1"/>
                          </a:solidFill>
                        </a:rPr>
                        <a:t>Break a word down into individual parts.</a:t>
                      </a:r>
                    </a:p>
                  </a:txBody>
                  <a:tcPr>
                    <a:lnL w="38100" cap="flat" cmpd="sng" algn="ctr">
                      <a:solidFill>
                        <a:schemeClr val="accent2">
                          <a:lumMod val="75000"/>
                        </a:schemeClr>
                      </a:solidFill>
                      <a:prstDash val="sysDot"/>
                      <a:round/>
                      <a:headEnd type="none" w="med" len="med"/>
                      <a:tailEnd type="none" w="med" len="med"/>
                    </a:lnL>
                    <a:lnR w="38100" cap="flat" cmpd="sng" algn="ctr">
                      <a:solidFill>
                        <a:schemeClr val="accent2">
                          <a:lumMod val="75000"/>
                        </a:schemeClr>
                      </a:solidFill>
                      <a:prstDash val="sysDot"/>
                      <a:round/>
                      <a:headEnd type="none" w="med" len="med"/>
                      <a:tailEnd type="none" w="med" len="med"/>
                    </a:lnR>
                    <a:lnT w="38100" cap="flat" cmpd="sng" algn="ctr">
                      <a:solidFill>
                        <a:schemeClr val="accent2">
                          <a:lumMod val="75000"/>
                        </a:schemeClr>
                      </a:solidFill>
                      <a:prstDash val="sysDot"/>
                      <a:round/>
                      <a:headEnd type="none" w="med" len="med"/>
                      <a:tailEnd type="none" w="med" len="med"/>
                    </a:lnT>
                    <a:lnB w="38100" cap="flat" cmpd="sng" algn="ctr">
                      <a:solidFill>
                        <a:schemeClr val="accent2">
                          <a:lumMod val="75000"/>
                        </a:schemeClr>
                      </a:solidFill>
                      <a:prstDash val="sysDot"/>
                      <a:round/>
                      <a:headEnd type="none" w="med" len="med"/>
                      <a:tailEnd type="none" w="med" len="med"/>
                    </a:lnB>
                    <a:solidFill>
                      <a:schemeClr val="accent2"/>
                    </a:solidFill>
                  </a:tcPr>
                </a:tc>
                <a:extLst>
                  <a:ext uri="{0D108BD9-81ED-4DB2-BD59-A6C34878D82A}">
                    <a16:rowId xmlns:a16="http://schemas.microsoft.com/office/drawing/2014/main" val="4233187610"/>
                  </a:ext>
                </a:extLst>
              </a:tr>
              <a:tr h="370840">
                <a:tc>
                  <a:txBody>
                    <a:bodyPr/>
                    <a:lstStyle/>
                    <a:p>
                      <a:endParaRPr lang="en-CA" noProof="0" dirty="0"/>
                    </a:p>
                  </a:txBody>
                  <a:tcPr>
                    <a:lnT w="38100" cap="flat" cmpd="sng" algn="ctr">
                      <a:solidFill>
                        <a:schemeClr val="accent2">
                          <a:lumMod val="75000"/>
                        </a:schemeClr>
                      </a:solidFill>
                      <a:prstDash val="sysDot"/>
                      <a:round/>
                      <a:headEnd type="none" w="med" len="med"/>
                      <a:tailEnd type="none" w="med" len="med"/>
                    </a:lnT>
                  </a:tcPr>
                </a:tc>
                <a:extLst>
                  <a:ext uri="{0D108BD9-81ED-4DB2-BD59-A6C34878D82A}">
                    <a16:rowId xmlns:a16="http://schemas.microsoft.com/office/drawing/2014/main" val="2295637238"/>
                  </a:ext>
                </a:extLst>
              </a:tr>
              <a:tr h="370840">
                <a:tc>
                  <a:txBody>
                    <a:bodyPr/>
                    <a:lstStyle/>
                    <a:p>
                      <a:endParaRPr lang="en-CA" sz="2400" noProof="0" dirty="0"/>
                    </a:p>
                  </a:txBody>
                  <a:tcPr>
                    <a:lnB w="38100" cap="flat" cmpd="sng" algn="ctr">
                      <a:noFill/>
                      <a:prstDash val="sysDot"/>
                      <a:round/>
                      <a:headEnd type="none" w="med" len="med"/>
                      <a:tailEnd type="none" w="med" len="med"/>
                    </a:lnB>
                  </a:tcPr>
                </a:tc>
                <a:extLst>
                  <a:ext uri="{0D108BD9-81ED-4DB2-BD59-A6C34878D82A}">
                    <a16:rowId xmlns:a16="http://schemas.microsoft.com/office/drawing/2014/main" val="2738873184"/>
                  </a:ext>
                </a:extLst>
              </a:tr>
              <a:tr h="370840">
                <a:tc>
                  <a:txBody>
                    <a:bodyPr/>
                    <a:lstStyle/>
                    <a:p>
                      <a:endParaRPr lang="en-CA" sz="2400" noProof="0" dirty="0">
                        <a:solidFill>
                          <a:schemeClr val="bg1"/>
                        </a:solidFill>
                      </a:endParaRPr>
                    </a:p>
                  </a:txBody>
                  <a:tcPr>
                    <a:lnL w="38100" cap="flat" cmpd="sng" algn="ctr">
                      <a:noFill/>
                      <a:prstDash val="sysDot"/>
                      <a:round/>
                      <a:headEnd type="none" w="med" len="med"/>
                      <a:tailEnd type="none" w="med" len="med"/>
                    </a:lnL>
                    <a:lnR w="38100" cap="flat" cmpd="sng" algn="ctr">
                      <a:noFill/>
                      <a:prstDash val="sysDot"/>
                      <a:round/>
                      <a:headEnd type="none" w="med" len="med"/>
                      <a:tailEnd type="none" w="med" len="med"/>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3449639"/>
                  </a:ext>
                </a:extLst>
              </a:tr>
            </a:tbl>
          </a:graphicData>
        </a:graphic>
      </p:graphicFrame>
      <p:graphicFrame>
        <p:nvGraphicFramePr>
          <p:cNvPr id="8" name="Content Placeholder 5">
            <a:extLst>
              <a:ext uri="{FF2B5EF4-FFF2-40B4-BE49-F238E27FC236}">
                <a16:creationId xmlns:a16="http://schemas.microsoft.com/office/drawing/2014/main" id="{4DC52E5E-7CF9-6E68-E847-166ED055D691}"/>
              </a:ext>
            </a:extLst>
          </p:cNvPr>
          <p:cNvGraphicFramePr>
            <a:graphicFrameLocks/>
          </p:cNvGraphicFramePr>
          <p:nvPr>
            <p:extLst>
              <p:ext uri="{D42A27DB-BD31-4B8C-83A1-F6EECF244321}">
                <p14:modId xmlns:p14="http://schemas.microsoft.com/office/powerpoint/2010/main" val="885850206"/>
              </p:ext>
            </p:extLst>
          </p:nvPr>
        </p:nvGraphicFramePr>
        <p:xfrm>
          <a:off x="6172200" y="1686807"/>
          <a:ext cx="5181600" cy="3662680"/>
        </p:xfrm>
        <a:graphic>
          <a:graphicData uri="http://schemas.openxmlformats.org/drawingml/2006/table">
            <a:tbl>
              <a:tblPr firstRow="1" bandRow="1">
                <a:tableStyleId>{2D5ABB26-0587-4C30-8999-92F81FD0307C}</a:tableStyleId>
              </a:tblPr>
              <a:tblGrid>
                <a:gridCol w="5181600">
                  <a:extLst>
                    <a:ext uri="{9D8B030D-6E8A-4147-A177-3AD203B41FA5}">
                      <a16:colId xmlns:a16="http://schemas.microsoft.com/office/drawing/2014/main" val="367181073"/>
                    </a:ext>
                  </a:extLst>
                </a:gridCol>
              </a:tblGrid>
              <a:tr h="370840">
                <a:tc>
                  <a:txBody>
                    <a:bodyPr/>
                    <a:lstStyle/>
                    <a:p>
                      <a:endParaRPr lang="en-CA" sz="2400" noProof="0" dirty="0"/>
                    </a:p>
                    <a:p>
                      <a:endParaRPr lang="en-CA" sz="2400" noProof="0" dirty="0"/>
                    </a:p>
                  </a:txBody>
                  <a:tcPr>
                    <a:lnB w="38100" cap="flat" cmpd="sng" algn="ctr">
                      <a:solidFill>
                        <a:schemeClr val="accent2">
                          <a:lumMod val="75000"/>
                        </a:schemeClr>
                      </a:solidFill>
                      <a:prstDash val="sysDot"/>
                      <a:round/>
                      <a:headEnd type="none" w="med" len="med"/>
                      <a:tailEnd type="none" w="med" len="med"/>
                    </a:lnB>
                  </a:tcPr>
                </a:tc>
                <a:extLst>
                  <a:ext uri="{0D108BD9-81ED-4DB2-BD59-A6C34878D82A}">
                    <a16:rowId xmlns:a16="http://schemas.microsoft.com/office/drawing/2014/main" val="2172779350"/>
                  </a:ext>
                </a:extLst>
              </a:tr>
              <a:tr h="370840">
                <a:tc>
                  <a:txBody>
                    <a:bodyPr/>
                    <a:lstStyle/>
                    <a:p>
                      <a:r>
                        <a:rPr lang="en-CA" sz="2400" b="1" noProof="0" dirty="0">
                          <a:solidFill>
                            <a:schemeClr val="bg1"/>
                          </a:solidFill>
                        </a:rPr>
                        <a:t>Segmenting</a:t>
                      </a:r>
                      <a:br>
                        <a:rPr lang="en-CA" sz="2400" noProof="0" dirty="0">
                          <a:solidFill>
                            <a:schemeClr val="bg1"/>
                          </a:solidFill>
                        </a:rPr>
                      </a:br>
                      <a:r>
                        <a:rPr lang="en-CA" sz="2400" noProof="0" dirty="0">
                          <a:solidFill>
                            <a:schemeClr val="bg1"/>
                          </a:solidFill>
                        </a:rPr>
                        <a:t>Break a word down into individual parts.</a:t>
                      </a:r>
                    </a:p>
                  </a:txBody>
                  <a:tcPr>
                    <a:lnL w="38100" cap="flat" cmpd="sng" algn="ctr">
                      <a:solidFill>
                        <a:schemeClr val="accent2">
                          <a:lumMod val="75000"/>
                        </a:schemeClr>
                      </a:solidFill>
                      <a:prstDash val="sysDot"/>
                      <a:round/>
                      <a:headEnd type="none" w="med" len="med"/>
                      <a:tailEnd type="none" w="med" len="med"/>
                    </a:lnL>
                    <a:lnR w="38100" cap="flat" cmpd="sng" algn="ctr">
                      <a:solidFill>
                        <a:schemeClr val="accent2">
                          <a:lumMod val="75000"/>
                        </a:schemeClr>
                      </a:solidFill>
                      <a:prstDash val="sysDot"/>
                      <a:round/>
                      <a:headEnd type="none" w="med" len="med"/>
                      <a:tailEnd type="none" w="med" len="med"/>
                    </a:lnR>
                    <a:lnT w="38100" cap="flat" cmpd="sng" algn="ctr">
                      <a:solidFill>
                        <a:schemeClr val="accent2">
                          <a:lumMod val="75000"/>
                        </a:schemeClr>
                      </a:solidFill>
                      <a:prstDash val="sysDot"/>
                      <a:round/>
                      <a:headEnd type="none" w="med" len="med"/>
                      <a:tailEnd type="none" w="med" len="med"/>
                    </a:lnT>
                    <a:lnB w="38100" cap="flat" cmpd="sng" algn="ctr">
                      <a:solidFill>
                        <a:schemeClr val="accent2">
                          <a:lumMod val="75000"/>
                        </a:schemeClr>
                      </a:solidFill>
                      <a:prstDash val="sysDot"/>
                      <a:round/>
                      <a:headEnd type="none" w="med" len="med"/>
                      <a:tailEnd type="none" w="med" len="med"/>
                    </a:lnB>
                    <a:solidFill>
                      <a:schemeClr val="accent2"/>
                    </a:solidFill>
                  </a:tcPr>
                </a:tc>
                <a:extLst>
                  <a:ext uri="{0D108BD9-81ED-4DB2-BD59-A6C34878D82A}">
                    <a16:rowId xmlns:a16="http://schemas.microsoft.com/office/drawing/2014/main" val="4233187610"/>
                  </a:ext>
                </a:extLst>
              </a:tr>
              <a:tr h="370840">
                <a:tc>
                  <a:txBody>
                    <a:bodyPr/>
                    <a:lstStyle/>
                    <a:p>
                      <a:endParaRPr lang="en-CA" noProof="0" dirty="0"/>
                    </a:p>
                  </a:txBody>
                  <a:tcPr>
                    <a:lnT w="38100" cap="flat" cmpd="sng" algn="ctr">
                      <a:solidFill>
                        <a:schemeClr val="accent2">
                          <a:lumMod val="75000"/>
                        </a:schemeClr>
                      </a:solidFill>
                      <a:prstDash val="sysDot"/>
                      <a:round/>
                      <a:headEnd type="none" w="med" len="med"/>
                      <a:tailEnd type="none" w="med" len="med"/>
                    </a:lnT>
                  </a:tcPr>
                </a:tc>
                <a:extLst>
                  <a:ext uri="{0D108BD9-81ED-4DB2-BD59-A6C34878D82A}">
                    <a16:rowId xmlns:a16="http://schemas.microsoft.com/office/drawing/2014/main" val="2295637238"/>
                  </a:ext>
                </a:extLst>
              </a:tr>
              <a:tr h="370840">
                <a:tc>
                  <a:txBody>
                    <a:bodyPr/>
                    <a:lstStyle/>
                    <a:p>
                      <a:r>
                        <a:rPr lang="en-CA" sz="2400" noProof="0" dirty="0"/>
                        <a:t>What skill would it be if you did the reverse?</a:t>
                      </a:r>
                      <a:br>
                        <a:rPr lang="en-CA" sz="2400" noProof="0" dirty="0"/>
                      </a:br>
                      <a:r>
                        <a:rPr lang="en-CA" sz="2400" noProof="0" dirty="0"/>
                        <a:t>Hint: it was mentioned in the video</a:t>
                      </a:r>
                    </a:p>
                  </a:txBody>
                  <a:tcPr>
                    <a:lnB w="38100" cap="flat" cmpd="sng" algn="ctr">
                      <a:noFill/>
                      <a:prstDash val="sysDot"/>
                      <a:round/>
                      <a:headEnd type="none" w="med" len="med"/>
                      <a:tailEnd type="none" w="med" len="med"/>
                    </a:lnB>
                  </a:tcPr>
                </a:tc>
                <a:extLst>
                  <a:ext uri="{0D108BD9-81ED-4DB2-BD59-A6C34878D82A}">
                    <a16:rowId xmlns:a16="http://schemas.microsoft.com/office/drawing/2014/main" val="2738873184"/>
                  </a:ext>
                </a:extLst>
              </a:tr>
              <a:tr h="370840">
                <a:tc>
                  <a:txBody>
                    <a:bodyPr/>
                    <a:lstStyle/>
                    <a:p>
                      <a:endParaRPr lang="en-CA" sz="2400" noProof="0" dirty="0">
                        <a:solidFill>
                          <a:schemeClr val="bg1"/>
                        </a:solidFill>
                      </a:endParaRPr>
                    </a:p>
                  </a:txBody>
                  <a:tcPr>
                    <a:lnL w="38100" cap="flat" cmpd="sng" algn="ctr">
                      <a:noFill/>
                      <a:prstDash val="sysDot"/>
                      <a:round/>
                      <a:headEnd type="none" w="med" len="med"/>
                      <a:tailEnd type="none" w="med" len="med"/>
                    </a:lnL>
                    <a:lnR w="38100" cap="flat" cmpd="sng" algn="ctr">
                      <a:noFill/>
                      <a:prstDash val="sysDot"/>
                      <a:round/>
                      <a:headEnd type="none" w="med" len="med"/>
                      <a:tailEnd type="none" w="med" len="med"/>
                    </a:lnR>
                    <a:lnT w="38100" cap="flat" cmpd="sng" algn="ctr">
                      <a:noFill/>
                      <a:prstDash val="sysDot"/>
                      <a:round/>
                      <a:headEnd type="none" w="med" len="med"/>
                      <a:tailEnd type="none" w="med" len="med"/>
                    </a:lnT>
                    <a:lnB w="381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3449639"/>
                  </a:ext>
                </a:extLst>
              </a:tr>
            </a:tbl>
          </a:graphicData>
        </a:graphic>
      </p:graphicFrame>
      <p:graphicFrame>
        <p:nvGraphicFramePr>
          <p:cNvPr id="9" name="Content Placeholder 5">
            <a:extLst>
              <a:ext uri="{FF2B5EF4-FFF2-40B4-BE49-F238E27FC236}">
                <a16:creationId xmlns:a16="http://schemas.microsoft.com/office/drawing/2014/main" id="{C76B0502-9029-A15F-20EE-550884E3B377}"/>
              </a:ext>
            </a:extLst>
          </p:cNvPr>
          <p:cNvGraphicFramePr>
            <a:graphicFrameLocks/>
          </p:cNvGraphicFramePr>
          <p:nvPr>
            <p:extLst>
              <p:ext uri="{D42A27DB-BD31-4B8C-83A1-F6EECF244321}">
                <p14:modId xmlns:p14="http://schemas.microsoft.com/office/powerpoint/2010/main" val="3907165859"/>
              </p:ext>
            </p:extLst>
          </p:nvPr>
        </p:nvGraphicFramePr>
        <p:xfrm>
          <a:off x="6172200" y="1682750"/>
          <a:ext cx="5181600" cy="4394200"/>
        </p:xfrm>
        <a:graphic>
          <a:graphicData uri="http://schemas.openxmlformats.org/drawingml/2006/table">
            <a:tbl>
              <a:tblPr firstRow="1" bandRow="1">
                <a:tableStyleId>{2D5ABB26-0587-4C30-8999-92F81FD0307C}</a:tableStyleId>
              </a:tblPr>
              <a:tblGrid>
                <a:gridCol w="5181600">
                  <a:extLst>
                    <a:ext uri="{9D8B030D-6E8A-4147-A177-3AD203B41FA5}">
                      <a16:colId xmlns:a16="http://schemas.microsoft.com/office/drawing/2014/main" val="367181073"/>
                    </a:ext>
                  </a:extLst>
                </a:gridCol>
              </a:tblGrid>
              <a:tr h="370840">
                <a:tc>
                  <a:txBody>
                    <a:bodyPr/>
                    <a:lstStyle/>
                    <a:p>
                      <a:r>
                        <a:rPr lang="en-CA" sz="2400" noProof="0" dirty="0"/>
                        <a:t>What skill did you demonstrate in this activity?</a:t>
                      </a:r>
                    </a:p>
                  </a:txBody>
                  <a:tcPr>
                    <a:lnB w="38100" cap="flat" cmpd="sng" algn="ctr">
                      <a:solidFill>
                        <a:schemeClr val="accent2">
                          <a:lumMod val="75000"/>
                        </a:schemeClr>
                      </a:solidFill>
                      <a:prstDash val="sysDot"/>
                      <a:round/>
                      <a:headEnd type="none" w="med" len="med"/>
                      <a:tailEnd type="none" w="med" len="med"/>
                    </a:lnB>
                  </a:tcPr>
                </a:tc>
                <a:extLst>
                  <a:ext uri="{0D108BD9-81ED-4DB2-BD59-A6C34878D82A}">
                    <a16:rowId xmlns:a16="http://schemas.microsoft.com/office/drawing/2014/main" val="2172779350"/>
                  </a:ext>
                </a:extLst>
              </a:tr>
              <a:tr h="370840">
                <a:tc>
                  <a:txBody>
                    <a:bodyPr/>
                    <a:lstStyle/>
                    <a:p>
                      <a:r>
                        <a:rPr lang="en-CA" sz="2400" b="1" noProof="0" dirty="0">
                          <a:solidFill>
                            <a:schemeClr val="bg1"/>
                          </a:solidFill>
                        </a:rPr>
                        <a:t>Segmenting</a:t>
                      </a:r>
                      <a:br>
                        <a:rPr lang="en-CA" sz="2400" noProof="0" dirty="0">
                          <a:solidFill>
                            <a:schemeClr val="bg1"/>
                          </a:solidFill>
                        </a:rPr>
                      </a:br>
                      <a:r>
                        <a:rPr lang="en-CA" sz="2400" noProof="0" dirty="0">
                          <a:solidFill>
                            <a:schemeClr val="bg1"/>
                          </a:solidFill>
                        </a:rPr>
                        <a:t>Break a word down into individual parts.</a:t>
                      </a:r>
                    </a:p>
                  </a:txBody>
                  <a:tcPr>
                    <a:lnL w="38100" cap="flat" cmpd="sng" algn="ctr">
                      <a:solidFill>
                        <a:schemeClr val="accent2">
                          <a:lumMod val="75000"/>
                        </a:schemeClr>
                      </a:solidFill>
                      <a:prstDash val="sysDot"/>
                      <a:round/>
                      <a:headEnd type="none" w="med" len="med"/>
                      <a:tailEnd type="none" w="med" len="med"/>
                    </a:lnL>
                    <a:lnR w="38100" cap="flat" cmpd="sng" algn="ctr">
                      <a:solidFill>
                        <a:schemeClr val="accent2">
                          <a:lumMod val="75000"/>
                        </a:schemeClr>
                      </a:solidFill>
                      <a:prstDash val="sysDot"/>
                      <a:round/>
                      <a:headEnd type="none" w="med" len="med"/>
                      <a:tailEnd type="none" w="med" len="med"/>
                    </a:lnR>
                    <a:lnT w="38100" cap="flat" cmpd="sng" algn="ctr">
                      <a:solidFill>
                        <a:schemeClr val="accent2">
                          <a:lumMod val="75000"/>
                        </a:schemeClr>
                      </a:solidFill>
                      <a:prstDash val="sysDot"/>
                      <a:round/>
                      <a:headEnd type="none" w="med" len="med"/>
                      <a:tailEnd type="none" w="med" len="med"/>
                    </a:lnT>
                    <a:lnB w="38100" cap="flat" cmpd="sng" algn="ctr">
                      <a:solidFill>
                        <a:schemeClr val="accent2">
                          <a:lumMod val="75000"/>
                        </a:schemeClr>
                      </a:solidFill>
                      <a:prstDash val="sysDot"/>
                      <a:round/>
                      <a:headEnd type="none" w="med" len="med"/>
                      <a:tailEnd type="none" w="med" len="med"/>
                    </a:lnB>
                    <a:solidFill>
                      <a:schemeClr val="accent2"/>
                    </a:solidFill>
                  </a:tcPr>
                </a:tc>
                <a:extLst>
                  <a:ext uri="{0D108BD9-81ED-4DB2-BD59-A6C34878D82A}">
                    <a16:rowId xmlns:a16="http://schemas.microsoft.com/office/drawing/2014/main" val="4233187610"/>
                  </a:ext>
                </a:extLst>
              </a:tr>
              <a:tr h="370840">
                <a:tc>
                  <a:txBody>
                    <a:bodyPr/>
                    <a:lstStyle/>
                    <a:p>
                      <a:endParaRPr lang="en-CA" noProof="0" dirty="0"/>
                    </a:p>
                  </a:txBody>
                  <a:tcPr>
                    <a:lnT w="38100" cap="flat" cmpd="sng" algn="ctr">
                      <a:solidFill>
                        <a:schemeClr val="accent2">
                          <a:lumMod val="75000"/>
                        </a:schemeClr>
                      </a:solidFill>
                      <a:prstDash val="sysDot"/>
                      <a:round/>
                      <a:headEnd type="none" w="med" len="med"/>
                      <a:tailEnd type="none" w="med" len="med"/>
                    </a:lnT>
                  </a:tcPr>
                </a:tc>
                <a:extLst>
                  <a:ext uri="{0D108BD9-81ED-4DB2-BD59-A6C34878D82A}">
                    <a16:rowId xmlns:a16="http://schemas.microsoft.com/office/drawing/2014/main" val="2295637238"/>
                  </a:ext>
                </a:extLst>
              </a:tr>
              <a:tr h="370840">
                <a:tc>
                  <a:txBody>
                    <a:bodyPr/>
                    <a:lstStyle/>
                    <a:p>
                      <a:r>
                        <a:rPr lang="en-CA" sz="2400" noProof="0" dirty="0"/>
                        <a:t>What skill would it be if you did the reverse?</a:t>
                      </a:r>
                      <a:br>
                        <a:rPr lang="en-CA" sz="2400" noProof="0" dirty="0"/>
                      </a:br>
                      <a:r>
                        <a:rPr lang="en-CA" sz="2400" noProof="0" dirty="0"/>
                        <a:t>Hint: it was mentioned in the video</a:t>
                      </a:r>
                    </a:p>
                  </a:txBody>
                  <a:tcPr>
                    <a:lnB w="38100" cap="flat" cmpd="sng" algn="ctr">
                      <a:solidFill>
                        <a:schemeClr val="accent2">
                          <a:lumMod val="75000"/>
                        </a:schemeClr>
                      </a:solidFill>
                      <a:prstDash val="sysDot"/>
                      <a:round/>
                      <a:headEnd type="none" w="med" len="med"/>
                      <a:tailEnd type="none" w="med" len="med"/>
                    </a:lnB>
                  </a:tcPr>
                </a:tc>
                <a:extLst>
                  <a:ext uri="{0D108BD9-81ED-4DB2-BD59-A6C34878D82A}">
                    <a16:rowId xmlns:a16="http://schemas.microsoft.com/office/drawing/2014/main" val="2738873184"/>
                  </a:ext>
                </a:extLst>
              </a:tr>
              <a:tr h="370840">
                <a:tc>
                  <a:txBody>
                    <a:bodyPr/>
                    <a:lstStyle/>
                    <a:p>
                      <a:r>
                        <a:rPr lang="en-CA" sz="2400" b="1" noProof="0" dirty="0">
                          <a:solidFill>
                            <a:schemeClr val="bg1"/>
                          </a:solidFill>
                        </a:rPr>
                        <a:t>Blending</a:t>
                      </a:r>
                      <a:br>
                        <a:rPr lang="en-CA" sz="2400" noProof="0" dirty="0">
                          <a:solidFill>
                            <a:schemeClr val="bg1"/>
                          </a:solidFill>
                        </a:rPr>
                      </a:br>
                      <a:r>
                        <a:rPr lang="en-CA" sz="2400" noProof="0" dirty="0">
                          <a:solidFill>
                            <a:schemeClr val="bg1"/>
                          </a:solidFill>
                        </a:rPr>
                        <a:t>Combining individual sounds to make a word.</a:t>
                      </a:r>
                    </a:p>
                  </a:txBody>
                  <a:tcPr>
                    <a:lnL w="38100" cap="flat" cmpd="sng" algn="ctr">
                      <a:solidFill>
                        <a:schemeClr val="accent2">
                          <a:lumMod val="75000"/>
                        </a:schemeClr>
                      </a:solidFill>
                      <a:prstDash val="sysDot"/>
                      <a:round/>
                      <a:headEnd type="none" w="med" len="med"/>
                      <a:tailEnd type="none" w="med" len="med"/>
                    </a:lnL>
                    <a:lnR w="38100" cap="flat" cmpd="sng" algn="ctr">
                      <a:solidFill>
                        <a:schemeClr val="accent2">
                          <a:lumMod val="75000"/>
                        </a:schemeClr>
                      </a:solidFill>
                      <a:prstDash val="sysDot"/>
                      <a:round/>
                      <a:headEnd type="none" w="med" len="med"/>
                      <a:tailEnd type="none" w="med" len="med"/>
                    </a:lnR>
                    <a:lnT w="38100" cap="flat" cmpd="sng" algn="ctr">
                      <a:solidFill>
                        <a:schemeClr val="accent2">
                          <a:lumMod val="75000"/>
                        </a:schemeClr>
                      </a:solidFill>
                      <a:prstDash val="sysDot"/>
                      <a:round/>
                      <a:headEnd type="none" w="med" len="med"/>
                      <a:tailEnd type="none" w="med" len="med"/>
                    </a:lnT>
                    <a:lnB w="38100" cap="flat" cmpd="sng" algn="ctr">
                      <a:solidFill>
                        <a:schemeClr val="accent2">
                          <a:lumMod val="75000"/>
                        </a:schemeClr>
                      </a:solidFill>
                      <a:prstDash val="sysDot"/>
                      <a:round/>
                      <a:headEnd type="none" w="med" len="med"/>
                      <a:tailEnd type="none" w="med" len="med"/>
                    </a:lnB>
                    <a:solidFill>
                      <a:schemeClr val="accent2"/>
                    </a:solidFill>
                  </a:tcPr>
                </a:tc>
                <a:extLst>
                  <a:ext uri="{0D108BD9-81ED-4DB2-BD59-A6C34878D82A}">
                    <a16:rowId xmlns:a16="http://schemas.microsoft.com/office/drawing/2014/main" val="3293449639"/>
                  </a:ext>
                </a:extLst>
              </a:tr>
            </a:tbl>
          </a:graphicData>
        </a:graphic>
      </p:graphicFrame>
    </p:spTree>
    <p:extLst>
      <p:ext uri="{BB962C8B-B14F-4D97-AF65-F5344CB8AC3E}">
        <p14:creationId xmlns:p14="http://schemas.microsoft.com/office/powerpoint/2010/main" val="348397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43F6B-EAEA-A840-229B-D004BF26B14A}"/>
              </a:ext>
            </a:extLst>
          </p:cNvPr>
          <p:cNvSpPr>
            <a:spLocks noGrp="1"/>
          </p:cNvSpPr>
          <p:nvPr>
            <p:ph type="title"/>
          </p:nvPr>
        </p:nvSpPr>
        <p:spPr/>
        <p:txBody>
          <a:bodyPr/>
          <a:lstStyle/>
          <a:p>
            <a:r>
              <a:rPr lang="en-CA" noProof="0" dirty="0"/>
              <a:t>Teaching Blending &amp; Segmenting</a:t>
            </a:r>
          </a:p>
        </p:txBody>
      </p:sp>
      <p:sp>
        <p:nvSpPr>
          <p:cNvPr id="4" name="Content Placeholder 3">
            <a:extLst>
              <a:ext uri="{FF2B5EF4-FFF2-40B4-BE49-F238E27FC236}">
                <a16:creationId xmlns:a16="http://schemas.microsoft.com/office/drawing/2014/main" id="{A89A828A-FAAD-19D7-001F-5EB5C6F4E110}"/>
              </a:ext>
            </a:extLst>
          </p:cNvPr>
          <p:cNvSpPr>
            <a:spLocks noGrp="1"/>
          </p:cNvSpPr>
          <p:nvPr>
            <p:ph sz="half" idx="1"/>
          </p:nvPr>
        </p:nvSpPr>
        <p:spPr/>
        <p:txBody>
          <a:bodyPr>
            <a:normAutofit fontScale="92500" lnSpcReduction="10000"/>
          </a:bodyPr>
          <a:lstStyle/>
          <a:p>
            <a:r>
              <a:rPr lang="en-CA" noProof="0" dirty="0"/>
              <a:t>Phoneme isolation: Identify beginning, medial and ending sounds</a:t>
            </a:r>
          </a:p>
          <a:p>
            <a:r>
              <a:rPr lang="en-CA" noProof="0" dirty="0"/>
              <a:t>Model the process.</a:t>
            </a:r>
          </a:p>
          <a:p>
            <a:r>
              <a:rPr lang="en-CA" noProof="0" dirty="0"/>
              <a:t>Introduce children to a classroom puppet.</a:t>
            </a:r>
          </a:p>
          <a:p>
            <a:pPr lvl="1"/>
            <a:r>
              <a:rPr lang="en-CA" noProof="0" dirty="0"/>
              <a:t>To practice blending, the puppet can talk to them by saying a word “one sound at a time” and children must guess what the word is. </a:t>
            </a:r>
          </a:p>
          <a:p>
            <a:pPr lvl="1"/>
            <a:r>
              <a:rPr lang="en-CA" noProof="0" dirty="0"/>
              <a:t>To practice segmenting, ask children to talk to the puppet “one sound at a time”.</a:t>
            </a:r>
          </a:p>
        </p:txBody>
      </p:sp>
      <p:pic>
        <p:nvPicPr>
          <p:cNvPr id="6" name="Content Placeholder 5" descr="The four teddy characters from ABRA">
            <a:extLst>
              <a:ext uri="{FF2B5EF4-FFF2-40B4-BE49-F238E27FC236}">
                <a16:creationId xmlns:a16="http://schemas.microsoft.com/office/drawing/2014/main" id="{AB64EB3A-9F04-98C3-56B3-29B49E40698F}"/>
              </a:ext>
            </a:extLst>
          </p:cNvPr>
          <p:cNvPicPr>
            <a:picLocks noGrp="1" noChangeAspect="1"/>
          </p:cNvPicPr>
          <p:nvPr>
            <p:ph sz="half" idx="2"/>
          </p:nvPr>
        </p:nvPicPr>
        <p:blipFill>
          <a:blip r:embed="rId3"/>
          <a:stretch>
            <a:fillRect/>
          </a:stretch>
        </p:blipFill>
        <p:spPr>
          <a:xfrm>
            <a:off x="6172200" y="2549464"/>
            <a:ext cx="5181600" cy="2760784"/>
          </a:xfrm>
        </p:spPr>
      </p:pic>
    </p:spTree>
    <p:extLst>
      <p:ext uri="{BB962C8B-B14F-4D97-AF65-F5344CB8AC3E}">
        <p14:creationId xmlns:p14="http://schemas.microsoft.com/office/powerpoint/2010/main" val="15118286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3A79-9FDB-5BB9-8DE6-3C4538E704A6}"/>
            </a:ext>
          </a:extLst>
        </p:cNvPr>
        <p:cNvGrpSpPr/>
        <p:nvPr/>
      </p:nvGrpSpPr>
      <p:grpSpPr>
        <a:xfrm>
          <a:off x="0" y="0"/>
          <a:ext cx="0" cy="0"/>
          <a:chOff x="0" y="0"/>
          <a:chExt cx="0" cy="0"/>
        </a:xfrm>
      </p:grpSpPr>
      <p:graphicFrame>
        <p:nvGraphicFramePr>
          <p:cNvPr id="14" name="Content Placeholder 4">
            <a:extLst>
              <a:ext uri="{FF2B5EF4-FFF2-40B4-BE49-F238E27FC236}">
                <a16:creationId xmlns:a16="http://schemas.microsoft.com/office/drawing/2014/main" id="{31501DAF-A925-E1A8-F6CD-37E2DD9DE112}"/>
              </a:ext>
            </a:extLst>
          </p:cNvPr>
          <p:cNvGraphicFramePr>
            <a:graphicFrameLocks/>
          </p:cNvGraphicFramePr>
          <p:nvPr>
            <p:extLst>
              <p:ext uri="{D42A27DB-BD31-4B8C-83A1-F6EECF244321}">
                <p14:modId xmlns:p14="http://schemas.microsoft.com/office/powerpoint/2010/main" val="2258984513"/>
              </p:ext>
            </p:extLst>
          </p:nvPr>
        </p:nvGraphicFramePr>
        <p:xfrm>
          <a:off x="6172200" y="1682750"/>
          <a:ext cx="5181600" cy="35712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1" noProof="0" dirty="0">
                          <a:solidFill>
                            <a:schemeClr val="bg1"/>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407179"/>
                  </a:ext>
                </a:extLst>
              </a:tr>
              <a:tr h="892800">
                <a:tc>
                  <a:txBody>
                    <a:bodyPr/>
                    <a:lstStyle/>
                    <a:p>
                      <a:pPr algn="ctr"/>
                      <a:endParaRPr lang="en-CA" sz="2800" b="0" noProof="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2436509"/>
                  </a:ext>
                </a:extLst>
              </a:tr>
              <a:tr h="892800">
                <a:tc>
                  <a:txBody>
                    <a:bodyPr/>
                    <a:lstStyle/>
                    <a:p>
                      <a:pPr algn="ctr"/>
                      <a:endParaRPr lang="en-CA" sz="2800" b="0" noProof="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828386"/>
                  </a:ext>
                </a:extLst>
              </a:tr>
            </a:tbl>
          </a:graphicData>
        </a:graphic>
      </p:graphicFrame>
      <p:graphicFrame>
        <p:nvGraphicFramePr>
          <p:cNvPr id="5" name="Content Placeholder 4">
            <a:extLst>
              <a:ext uri="{FF2B5EF4-FFF2-40B4-BE49-F238E27FC236}">
                <a16:creationId xmlns:a16="http://schemas.microsoft.com/office/drawing/2014/main" id="{BC2E86D5-57E1-2521-6EAB-E5DA767486A0}"/>
              </a:ext>
            </a:extLst>
          </p:cNvPr>
          <p:cNvGraphicFramePr>
            <a:graphicFrameLocks noGrp="1"/>
          </p:cNvGraphicFramePr>
          <p:nvPr>
            <p:ph sz="half" idx="2"/>
            <p:extLst>
              <p:ext uri="{D42A27DB-BD31-4B8C-83A1-F6EECF244321}">
                <p14:modId xmlns:p14="http://schemas.microsoft.com/office/powerpoint/2010/main" val="2810450867"/>
              </p:ext>
            </p:extLst>
          </p:nvPr>
        </p:nvGraphicFramePr>
        <p:xfrm>
          <a:off x="6172200" y="1682750"/>
          <a:ext cx="5181600" cy="35712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1" noProof="0" dirty="0">
                          <a:solidFill>
                            <a:schemeClr val="bg1"/>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619069069"/>
                  </a:ext>
                </a:extLst>
              </a:tr>
              <a:tr h="892800">
                <a:tc>
                  <a:txBody>
                    <a:bodyPr/>
                    <a:lstStyle/>
                    <a:p>
                      <a:pPr algn="ctr"/>
                      <a:r>
                        <a:rPr lang="en-CA" sz="2800" b="0" noProof="0" dirty="0">
                          <a:solidFill>
                            <a:schemeClr val="bg1"/>
                          </a:solidFill>
                        </a:rPr>
                        <a:t>Onset and Rime</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27407179"/>
                  </a:ext>
                </a:extLst>
              </a:tr>
              <a:tr h="892800">
                <a:tc>
                  <a:txBody>
                    <a:bodyPr/>
                    <a:lstStyle/>
                    <a:p>
                      <a:pPr algn="ctr"/>
                      <a:r>
                        <a:rPr lang="en-CA" sz="2800" b="0" noProof="0" dirty="0">
                          <a:solidFill>
                            <a:schemeClr val="bg1"/>
                          </a:solidFill>
                        </a:rPr>
                        <a:t>Syllables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2962436509"/>
                  </a:ext>
                </a:extLst>
              </a:tr>
              <a:tr h="892800">
                <a:tc>
                  <a:txBody>
                    <a:bodyPr/>
                    <a:lstStyle/>
                    <a:p>
                      <a:pPr algn="ctr"/>
                      <a:r>
                        <a:rPr lang="en-CA" sz="2800" b="0" noProof="0" dirty="0">
                          <a:solidFill>
                            <a:schemeClr val="bg1"/>
                          </a:solidFill>
                        </a:rPr>
                        <a:t>Words</a:t>
                      </a: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2757828386"/>
                  </a:ext>
                </a:extLst>
              </a:tr>
            </a:tbl>
          </a:graphicData>
        </a:graphic>
      </p:graphicFrame>
      <p:sp>
        <p:nvSpPr>
          <p:cNvPr id="2" name="Title 1">
            <a:extLst>
              <a:ext uri="{FF2B5EF4-FFF2-40B4-BE49-F238E27FC236}">
                <a16:creationId xmlns:a16="http://schemas.microsoft.com/office/drawing/2014/main" id="{F85047AF-F789-E3F4-D640-123B4E078573}"/>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9325AFD0-32E0-FCCC-CF22-FD4822A23D2D}"/>
              </a:ext>
            </a:extLst>
          </p:cNvPr>
          <p:cNvSpPr>
            <a:spLocks noGrp="1"/>
          </p:cNvSpPr>
          <p:nvPr>
            <p:ph sz="half" idx="1"/>
          </p:nvPr>
        </p:nvSpPr>
        <p:spPr/>
        <p:txBody>
          <a:bodyPr>
            <a:normAutofit/>
          </a:bodyPr>
          <a:lstStyle/>
          <a:p>
            <a:pPr marL="0" indent="0">
              <a:buNone/>
            </a:pPr>
            <a:r>
              <a:rPr lang="en-CA" b="1" noProof="0" dirty="0">
                <a:effectLst/>
              </a:rPr>
              <a:t>Phonemic Awareness</a:t>
            </a:r>
          </a:p>
          <a:p>
            <a:pPr marL="457200" lvl="1" indent="0">
              <a:buNone/>
            </a:pPr>
            <a:r>
              <a:rPr lang="en-CA" noProof="0" dirty="0">
                <a:effectLst/>
              </a:rPr>
              <a:t>identifying and manipulating the smallest units of spoken</a:t>
            </a:r>
            <a:r>
              <a:rPr lang="en-CA" noProof="0" dirty="0"/>
              <a:t> </a:t>
            </a:r>
            <a:r>
              <a:rPr lang="en-CA" noProof="0" dirty="0">
                <a:effectLst/>
              </a:rPr>
              <a:t>language (sounds).</a:t>
            </a:r>
          </a:p>
          <a:p>
            <a:pPr marL="0" indent="0">
              <a:buNone/>
            </a:pPr>
            <a:endParaRPr lang="en-CA" noProof="0" dirty="0"/>
          </a:p>
          <a:p>
            <a:pPr marL="0" indent="0">
              <a:buNone/>
            </a:pPr>
            <a:r>
              <a:rPr lang="en-CA" b="1" noProof="0" dirty="0">
                <a:effectLst/>
              </a:rPr>
              <a:t>Phonological Awareness</a:t>
            </a:r>
          </a:p>
          <a:p>
            <a:pPr marL="457200" lvl="1" indent="0">
              <a:buNone/>
            </a:pPr>
            <a:r>
              <a:rPr lang="en-CA" i="1" noProof="0" dirty="0">
                <a:effectLst/>
              </a:rPr>
              <a:t>noticing and working with the sounds in spoken language</a:t>
            </a:r>
            <a:r>
              <a:rPr lang="en-CA" i="1" noProof="0" dirty="0">
                <a:effectLst/>
                <a:latin typeface="Helvetica" pitchFamily="2" charset="0"/>
              </a:rPr>
              <a:t>.</a:t>
            </a:r>
            <a:endParaRPr lang="en-CA" noProof="0" dirty="0">
              <a:effectLst/>
              <a:latin typeface="Helvetica" pitchFamily="2" charset="0"/>
            </a:endParaRPr>
          </a:p>
          <a:p>
            <a:endParaRPr lang="en-CA" noProof="0" dirty="0"/>
          </a:p>
        </p:txBody>
      </p:sp>
      <p:cxnSp>
        <p:nvCxnSpPr>
          <p:cNvPr id="7" name="Straight Arrow Connector 6" descr="arrow pointing up. In this case it signifies increasing difficulty in the levels">
            <a:extLst>
              <a:ext uri="{FF2B5EF4-FFF2-40B4-BE49-F238E27FC236}">
                <a16:creationId xmlns:a16="http://schemas.microsoft.com/office/drawing/2014/main" id="{34493960-6F2C-008E-DBF8-8EACFBF5270F}"/>
              </a:ext>
            </a:extLst>
          </p:cNvPr>
          <p:cNvCxnSpPr/>
          <p:nvPr/>
        </p:nvCxnSpPr>
        <p:spPr>
          <a:xfrm flipV="1">
            <a:off x="11700933" y="1682044"/>
            <a:ext cx="0" cy="3571906"/>
          </a:xfrm>
          <a:prstGeom prst="straightConnector1">
            <a:avLst/>
          </a:prstGeom>
          <a:ln w="63500" cap="flat" cmpd="sng" algn="ctr">
            <a:gradFill>
              <a:gsLst>
                <a:gs pos="0">
                  <a:schemeClr val="accent2">
                    <a:lumMod val="50000"/>
                  </a:schemeClr>
                </a:gs>
                <a:gs pos="33000">
                  <a:schemeClr val="accent2">
                    <a:lumMod val="75000"/>
                  </a:schemeClr>
                </a:gs>
                <a:gs pos="66000">
                  <a:schemeClr val="accent2"/>
                </a:gs>
                <a:gs pos="100000">
                  <a:schemeClr val="accent2"/>
                </a:gs>
              </a:gsLst>
              <a:lin ang="5400000" scaled="1"/>
            </a:gra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3" name="Graphic 12" descr="Umbrella with solid fill">
            <a:extLst>
              <a:ext uri="{FF2B5EF4-FFF2-40B4-BE49-F238E27FC236}">
                <a16:creationId xmlns:a16="http://schemas.microsoft.com/office/drawing/2014/main" id="{D8733FAC-8B7A-5460-FAFE-A19087F9AD8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00696">
            <a:off x="4447820" y="3256136"/>
            <a:ext cx="1648136" cy="1648136"/>
          </a:xfrm>
          <a:prstGeom prst="rect">
            <a:avLst/>
          </a:prstGeom>
        </p:spPr>
      </p:pic>
    </p:spTree>
    <p:extLst>
      <p:ext uri="{BB962C8B-B14F-4D97-AF65-F5344CB8AC3E}">
        <p14:creationId xmlns:p14="http://schemas.microsoft.com/office/powerpoint/2010/main" val="301821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dissolve">
                                      <p:cBhvr>
                                        <p:cTn id="7" dur="500"/>
                                        <p:tgtEl>
                                          <p:spTgt spid="3">
                                            <p:txEl>
                                              <p:pRg st="3" end="3"/>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dissolve">
                                      <p:cBhvr>
                                        <p:cTn id="10" dur="500"/>
                                        <p:tgtEl>
                                          <p:spTgt spid="3">
                                            <p:txEl>
                                              <p:pRg st="4" end="4"/>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dissolv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dissolve">
                                      <p:cBhvr>
                                        <p:cTn id="18" dur="500"/>
                                        <p:tgtEl>
                                          <p:spTgt spid="5"/>
                                        </p:tgtEl>
                                      </p:cBhvr>
                                    </p:animEffect>
                                  </p:childTnLst>
                                </p:cTn>
                              </p:par>
                              <p:par>
                                <p:cTn id="19" presetID="9"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dissolv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0D849-AA83-6B58-0E8B-22E716F258C7}"/>
            </a:ext>
          </a:extLst>
        </p:cNvPr>
        <p:cNvGrpSpPr/>
        <p:nvPr/>
      </p:nvGrpSpPr>
      <p:grpSpPr>
        <a:xfrm>
          <a:off x="0" y="0"/>
          <a:ext cx="0" cy="0"/>
          <a:chOff x="0" y="0"/>
          <a:chExt cx="0" cy="0"/>
        </a:xfrm>
      </p:grpSpPr>
      <p:graphicFrame>
        <p:nvGraphicFramePr>
          <p:cNvPr id="6" name="Content Placeholder 4">
            <a:extLst>
              <a:ext uri="{FF2B5EF4-FFF2-40B4-BE49-F238E27FC236}">
                <a16:creationId xmlns:a16="http://schemas.microsoft.com/office/drawing/2014/main" id="{5A01F89D-17C8-A8F6-B35E-35A5316E0A73}"/>
              </a:ext>
            </a:extLst>
          </p:cNvPr>
          <p:cNvGraphicFramePr>
            <a:graphicFrameLocks/>
          </p:cNvGraphicFramePr>
          <p:nvPr>
            <p:extLst>
              <p:ext uri="{D42A27DB-BD31-4B8C-83A1-F6EECF244321}">
                <p14:modId xmlns:p14="http://schemas.microsoft.com/office/powerpoint/2010/main" val="1206827176"/>
              </p:ext>
            </p:extLst>
          </p:nvPr>
        </p:nvGraphicFramePr>
        <p:xfrm>
          <a:off x="6172200" y="1712963"/>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1" noProof="0" dirty="0">
                          <a:solidFill>
                            <a:schemeClr val="bg1"/>
                          </a:solidFill>
                        </a:rPr>
                        <a:t>Phonics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Alphabetics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
        <p:nvSpPr>
          <p:cNvPr id="2" name="Title 1">
            <a:extLst>
              <a:ext uri="{FF2B5EF4-FFF2-40B4-BE49-F238E27FC236}">
                <a16:creationId xmlns:a16="http://schemas.microsoft.com/office/drawing/2014/main" id="{42BB8141-56C4-5DF9-26F6-E0B7E6E08E49}"/>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18A45DE5-297E-0AB1-11F9-359CFF8CD0AD}"/>
              </a:ext>
            </a:extLst>
          </p:cNvPr>
          <p:cNvSpPr>
            <a:spLocks noGrp="1"/>
          </p:cNvSpPr>
          <p:nvPr>
            <p:ph sz="half" idx="1"/>
          </p:nvPr>
        </p:nvSpPr>
        <p:spPr/>
        <p:txBody>
          <a:bodyPr>
            <a:normAutofit/>
          </a:bodyPr>
          <a:lstStyle/>
          <a:p>
            <a:pPr marL="0" indent="0">
              <a:buNone/>
            </a:pPr>
            <a:r>
              <a:rPr lang="en-CA" b="1" noProof="0" dirty="0">
                <a:effectLst/>
              </a:rPr>
              <a:t>Phonics</a:t>
            </a:r>
          </a:p>
          <a:p>
            <a:pPr marL="457200" lvl="1" indent="0">
              <a:buNone/>
            </a:pPr>
            <a:r>
              <a:rPr lang="en-CA" noProof="0" dirty="0"/>
              <a:t>building connections between spoken words and written language.</a:t>
            </a:r>
          </a:p>
          <a:p>
            <a:pPr marL="457200" lvl="1" indent="0">
              <a:buNone/>
            </a:pPr>
            <a:endParaRPr lang="en-CA" noProof="0" dirty="0">
              <a:effectLst/>
            </a:endParaRPr>
          </a:p>
          <a:p>
            <a:pPr marL="457200" lvl="1" indent="0">
              <a:buNone/>
            </a:pPr>
            <a:r>
              <a:rPr lang="en-CA" noProof="0" dirty="0"/>
              <a:t>Phonics involves learning to use letter sounds to read words by matching the sounds of letters (phonemes) to letters (graphemes). Phonics helps children to understand how print works.</a:t>
            </a:r>
            <a:endParaRPr lang="en-CA" noProof="0" dirty="0">
              <a:effectLst/>
            </a:endParaRPr>
          </a:p>
          <a:p>
            <a:endParaRPr lang="en-CA" noProof="0" dirty="0"/>
          </a:p>
        </p:txBody>
      </p:sp>
    </p:spTree>
    <p:extLst>
      <p:ext uri="{BB962C8B-B14F-4D97-AF65-F5344CB8AC3E}">
        <p14:creationId xmlns:p14="http://schemas.microsoft.com/office/powerpoint/2010/main" val="361168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dissolve">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D8337-1090-B10F-7438-F73339AB0776}"/>
            </a:ext>
          </a:extLst>
        </p:cNvPr>
        <p:cNvGrpSpPr/>
        <p:nvPr/>
      </p:nvGrpSpPr>
      <p:grpSpPr>
        <a:xfrm>
          <a:off x="0" y="0"/>
          <a:ext cx="0" cy="0"/>
          <a:chOff x="0" y="0"/>
          <a:chExt cx="0" cy="0"/>
        </a:xfrm>
      </p:grpSpPr>
      <p:graphicFrame>
        <p:nvGraphicFramePr>
          <p:cNvPr id="6" name="Content Placeholder 4">
            <a:extLst>
              <a:ext uri="{FF2B5EF4-FFF2-40B4-BE49-F238E27FC236}">
                <a16:creationId xmlns:a16="http://schemas.microsoft.com/office/drawing/2014/main" id="{09E9C134-8562-FED1-D7BE-86827DF6E02D}"/>
              </a:ext>
            </a:extLst>
          </p:cNvPr>
          <p:cNvGraphicFramePr>
            <a:graphicFrameLocks/>
          </p:cNvGraphicFramePr>
          <p:nvPr>
            <p:extLst>
              <p:ext uri="{D42A27DB-BD31-4B8C-83A1-F6EECF244321}">
                <p14:modId xmlns:p14="http://schemas.microsoft.com/office/powerpoint/2010/main" val="156323852"/>
              </p:ext>
            </p:extLst>
          </p:nvPr>
        </p:nvGraphicFramePr>
        <p:xfrm>
          <a:off x="6172200" y="1712963"/>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Phonemic Awareness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Phonics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1" noProof="0" dirty="0">
                          <a:solidFill>
                            <a:schemeClr val="bg1"/>
                          </a:solidFill>
                        </a:rPr>
                        <a:t>Alphabetics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45005542"/>
                  </a:ext>
                </a:extLst>
              </a:tr>
            </a:tbl>
          </a:graphicData>
        </a:graphic>
      </p:graphicFrame>
      <p:sp>
        <p:nvSpPr>
          <p:cNvPr id="2" name="Title 1">
            <a:extLst>
              <a:ext uri="{FF2B5EF4-FFF2-40B4-BE49-F238E27FC236}">
                <a16:creationId xmlns:a16="http://schemas.microsoft.com/office/drawing/2014/main" id="{C8359A12-C8B1-440D-DE0C-486362E6DB8D}"/>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FD66B7AB-174A-D649-F75C-20050CA5B27A}"/>
              </a:ext>
            </a:extLst>
          </p:cNvPr>
          <p:cNvSpPr>
            <a:spLocks noGrp="1"/>
          </p:cNvSpPr>
          <p:nvPr>
            <p:ph sz="half" idx="1"/>
          </p:nvPr>
        </p:nvSpPr>
        <p:spPr/>
        <p:txBody>
          <a:bodyPr>
            <a:normAutofit/>
          </a:bodyPr>
          <a:lstStyle/>
          <a:p>
            <a:pPr marL="0" indent="0">
              <a:buNone/>
            </a:pPr>
            <a:r>
              <a:rPr lang="en-CA" b="1" noProof="0" dirty="0">
                <a:effectLst/>
              </a:rPr>
              <a:t>Alphabetics</a:t>
            </a:r>
          </a:p>
          <a:p>
            <a:pPr marL="457200" lvl="1" indent="0">
              <a:buNone/>
            </a:pPr>
            <a:r>
              <a:rPr lang="en-CA" noProof="0" dirty="0"/>
              <a:t>the ability to recognize the different sounds in a spoken language and then match those sounds to written letters and words. Alphabetic skills include: letter knowledge, phonological and phonemic awareness, and phonics.</a:t>
            </a:r>
          </a:p>
        </p:txBody>
      </p:sp>
      <p:pic>
        <p:nvPicPr>
          <p:cNvPr id="4" name="Graphic 3" descr="Umbrella with solid fill">
            <a:extLst>
              <a:ext uri="{FF2B5EF4-FFF2-40B4-BE49-F238E27FC236}">
                <a16:creationId xmlns:a16="http://schemas.microsoft.com/office/drawing/2014/main" id="{42EB23CA-F742-3F9D-5140-CC37EFA2EA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00000">
            <a:off x="4222434" y="3986917"/>
            <a:ext cx="1648136" cy="1648136"/>
          </a:xfrm>
          <a:prstGeom prst="rect">
            <a:avLst/>
          </a:prstGeom>
        </p:spPr>
      </p:pic>
    </p:spTree>
    <p:extLst>
      <p:ext uri="{BB962C8B-B14F-4D97-AF65-F5344CB8AC3E}">
        <p14:creationId xmlns:p14="http://schemas.microsoft.com/office/powerpoint/2010/main" val="348818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D97DB8-F0C0-93E0-30E7-F44683E78267}"/>
              </a:ext>
            </a:extLst>
          </p:cNvPr>
          <p:cNvSpPr>
            <a:spLocks noGrp="1"/>
          </p:cNvSpPr>
          <p:nvPr>
            <p:ph type="ctrTitle"/>
          </p:nvPr>
        </p:nvSpPr>
        <p:spPr/>
        <p:txBody>
          <a:bodyPr/>
          <a:lstStyle/>
          <a:p>
            <a:r>
              <a:rPr lang="en-CA" noProof="0" dirty="0"/>
              <a:t>Lunch Break</a:t>
            </a:r>
          </a:p>
        </p:txBody>
      </p:sp>
      <p:grpSp>
        <p:nvGrpSpPr>
          <p:cNvPr id="12" name="Group 11">
            <a:extLst>
              <a:ext uri="{FF2B5EF4-FFF2-40B4-BE49-F238E27FC236}">
                <a16:creationId xmlns:a16="http://schemas.microsoft.com/office/drawing/2014/main" id="{F4EDB1C6-8BA4-9A2B-E3AA-55B29FA4FD17}"/>
              </a:ext>
              <a:ext uri="{C183D7F6-B498-43B3-948B-1728B52AA6E4}">
                <adec:decorative xmlns:adec="http://schemas.microsoft.com/office/drawing/2017/decorative" val="1"/>
              </a:ext>
            </a:extLst>
          </p:cNvPr>
          <p:cNvGrpSpPr/>
          <p:nvPr/>
        </p:nvGrpSpPr>
        <p:grpSpPr>
          <a:xfrm>
            <a:off x="4240383" y="2640167"/>
            <a:ext cx="3389501" cy="2460949"/>
            <a:chOff x="3156650" y="2873051"/>
            <a:chExt cx="3389501" cy="2460949"/>
          </a:xfrm>
        </p:grpSpPr>
        <p:pic>
          <p:nvPicPr>
            <p:cNvPr id="3" name="Picture 2" descr="A yellow bag on a black background&#10;&#10;AI-generated content may be incorrect.">
              <a:extLst>
                <a:ext uri="{FF2B5EF4-FFF2-40B4-BE49-F238E27FC236}">
                  <a16:creationId xmlns:a16="http://schemas.microsoft.com/office/drawing/2014/main" id="{A9805D14-2415-2C8C-AEF2-B5D76550C195}"/>
                </a:ext>
              </a:extLst>
            </p:cNvPr>
            <p:cNvPicPr>
              <a:picLocks noChangeAspect="1"/>
            </p:cNvPicPr>
            <p:nvPr/>
          </p:nvPicPr>
          <p:blipFill>
            <a:blip r:embed="rId3"/>
            <a:stretch>
              <a:fillRect/>
            </a:stretch>
          </p:blipFill>
          <p:spPr>
            <a:xfrm rot="21242662" flipH="1">
              <a:off x="3156650" y="2873051"/>
              <a:ext cx="1905000" cy="1905000"/>
            </a:xfrm>
            <a:prstGeom prst="rect">
              <a:avLst/>
            </a:prstGeom>
          </p:spPr>
        </p:pic>
        <p:pic>
          <p:nvPicPr>
            <p:cNvPr id="9" name="Picture 8" descr="A red apple with a green leaf&#10;&#10;AI-generated content may be incorrect.">
              <a:extLst>
                <a:ext uri="{FF2B5EF4-FFF2-40B4-BE49-F238E27FC236}">
                  <a16:creationId xmlns:a16="http://schemas.microsoft.com/office/drawing/2014/main" id="{505D6396-4BD7-F538-8A0B-3DB72887B649}"/>
                </a:ext>
              </a:extLst>
            </p:cNvPr>
            <p:cNvPicPr>
              <a:picLocks noChangeAspect="1"/>
            </p:cNvPicPr>
            <p:nvPr/>
          </p:nvPicPr>
          <p:blipFill>
            <a:blip r:embed="rId4"/>
            <a:stretch>
              <a:fillRect/>
            </a:stretch>
          </p:blipFill>
          <p:spPr>
            <a:xfrm>
              <a:off x="5645849" y="3581416"/>
              <a:ext cx="900302" cy="900302"/>
            </a:xfrm>
            <a:prstGeom prst="rect">
              <a:avLst/>
            </a:prstGeom>
          </p:spPr>
        </p:pic>
        <p:pic>
          <p:nvPicPr>
            <p:cNvPr id="11" name="Picture 10" descr="A sandwich and a banana&#10;&#10;AI-generated content may be incorrect.">
              <a:extLst>
                <a:ext uri="{FF2B5EF4-FFF2-40B4-BE49-F238E27FC236}">
                  <a16:creationId xmlns:a16="http://schemas.microsoft.com/office/drawing/2014/main" id="{CFD81075-2859-71C9-5EAA-B2E839114850}"/>
                </a:ext>
              </a:extLst>
            </p:cNvPr>
            <p:cNvPicPr>
              <a:picLocks noChangeAspect="1"/>
            </p:cNvPicPr>
            <p:nvPr/>
          </p:nvPicPr>
          <p:blipFill>
            <a:blip r:embed="rId5"/>
            <a:stretch>
              <a:fillRect/>
            </a:stretch>
          </p:blipFill>
          <p:spPr>
            <a:xfrm>
              <a:off x="4390792" y="3429000"/>
              <a:ext cx="1905000" cy="1905000"/>
            </a:xfrm>
            <a:prstGeom prst="rect">
              <a:avLst/>
            </a:prstGeom>
          </p:spPr>
        </p:pic>
      </p:grpSp>
    </p:spTree>
    <p:extLst>
      <p:ext uri="{BB962C8B-B14F-4D97-AF65-F5344CB8AC3E}">
        <p14:creationId xmlns:p14="http://schemas.microsoft.com/office/powerpoint/2010/main" val="330402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B512-3AE2-0529-2365-A44303C9D410}"/>
              </a:ext>
            </a:extLst>
          </p:cNvPr>
          <p:cNvSpPr>
            <a:spLocks noGrp="1"/>
          </p:cNvSpPr>
          <p:nvPr>
            <p:ph type="title"/>
          </p:nvPr>
        </p:nvSpPr>
        <p:spPr/>
        <p:txBody>
          <a:bodyPr/>
          <a:lstStyle/>
          <a:p>
            <a:r>
              <a:rPr lang="en-US" dirty="0"/>
              <a:t>Activity</a:t>
            </a:r>
          </a:p>
        </p:txBody>
      </p:sp>
      <p:sp>
        <p:nvSpPr>
          <p:cNvPr id="3" name="Content Placeholder 2">
            <a:extLst>
              <a:ext uri="{FF2B5EF4-FFF2-40B4-BE49-F238E27FC236}">
                <a16:creationId xmlns:a16="http://schemas.microsoft.com/office/drawing/2014/main" id="{39160F93-7196-AC76-F5ED-A9135E823737}"/>
              </a:ext>
            </a:extLst>
          </p:cNvPr>
          <p:cNvSpPr>
            <a:spLocks noGrp="1"/>
          </p:cNvSpPr>
          <p:nvPr>
            <p:ph idx="1"/>
          </p:nvPr>
        </p:nvSpPr>
        <p:spPr/>
        <p:txBody>
          <a:bodyPr/>
          <a:lstStyle/>
          <a:p>
            <a:pPr marL="0" indent="0" algn="ctr">
              <a:buNone/>
            </a:pPr>
            <a:r>
              <a:rPr lang="en-US" sz="3600" b="1" dirty="0">
                <a:solidFill>
                  <a:srgbClr val="7030A0"/>
                </a:solidFill>
              </a:rPr>
              <a:t>Jabberwocky</a:t>
            </a:r>
          </a:p>
          <a:p>
            <a:pPr marL="0" indent="0" algn="ctr">
              <a:buNone/>
            </a:pPr>
            <a:r>
              <a:rPr lang="en-US" sz="2000" dirty="0"/>
              <a:t>By Lewis Carroll</a:t>
            </a:r>
            <a:endParaRPr lang="en-US" dirty="0"/>
          </a:p>
          <a:p>
            <a:pPr marL="0" indent="0" algn="ctr">
              <a:lnSpc>
                <a:spcPct val="150000"/>
              </a:lnSpc>
              <a:buNone/>
            </a:pPr>
            <a:r>
              <a:rPr lang="en-CA" dirty="0" err="1">
                <a:effectLst/>
              </a:rPr>
              <a:t>’Twas</a:t>
            </a:r>
            <a:r>
              <a:rPr lang="en-CA" dirty="0">
                <a:effectLst/>
              </a:rPr>
              <a:t> brillig, and the </a:t>
            </a:r>
            <a:r>
              <a:rPr lang="en-CA" dirty="0" err="1">
                <a:effectLst/>
              </a:rPr>
              <a:t>slithy</a:t>
            </a:r>
            <a:r>
              <a:rPr lang="en-CA" dirty="0">
                <a:effectLst/>
              </a:rPr>
              <a:t> </a:t>
            </a:r>
            <a:r>
              <a:rPr lang="en-CA" dirty="0" err="1">
                <a:effectLst/>
              </a:rPr>
              <a:t>toves</a:t>
            </a:r>
            <a:r>
              <a:rPr lang="en-CA" dirty="0">
                <a:effectLst/>
              </a:rPr>
              <a:t> </a:t>
            </a:r>
            <a:br>
              <a:rPr lang="en-CA" dirty="0">
                <a:effectLst/>
              </a:rPr>
            </a:br>
            <a:r>
              <a:rPr lang="en-CA" dirty="0">
                <a:effectLst/>
              </a:rPr>
              <a:t> Did gyre and gimble in the </a:t>
            </a:r>
            <a:r>
              <a:rPr lang="en-CA" dirty="0" err="1">
                <a:effectLst/>
              </a:rPr>
              <a:t>wabe</a:t>
            </a:r>
            <a:r>
              <a:rPr lang="en-CA" dirty="0">
                <a:effectLst/>
              </a:rPr>
              <a:t>: </a:t>
            </a:r>
            <a:br>
              <a:rPr lang="en-CA" dirty="0">
                <a:effectLst/>
              </a:rPr>
            </a:br>
            <a:r>
              <a:rPr lang="en-CA" dirty="0">
                <a:effectLst/>
              </a:rPr>
              <a:t>All mimsy were the borogoves,  </a:t>
            </a:r>
            <a:br>
              <a:rPr lang="en-CA" dirty="0">
                <a:effectLst/>
              </a:rPr>
            </a:br>
            <a:r>
              <a:rPr lang="en-CA" dirty="0">
                <a:effectLst/>
              </a:rPr>
              <a:t>And the </a:t>
            </a:r>
            <a:r>
              <a:rPr lang="en-CA" dirty="0" err="1">
                <a:effectLst/>
              </a:rPr>
              <a:t>mome</a:t>
            </a:r>
            <a:r>
              <a:rPr lang="en-CA" dirty="0">
                <a:effectLst/>
              </a:rPr>
              <a:t> raths </a:t>
            </a:r>
            <a:r>
              <a:rPr lang="en-CA" dirty="0" err="1">
                <a:effectLst/>
              </a:rPr>
              <a:t>outgrabe</a:t>
            </a:r>
            <a:r>
              <a:rPr lang="en-CA" dirty="0">
                <a:effectLst/>
              </a:rPr>
              <a:t>. </a:t>
            </a:r>
          </a:p>
          <a:p>
            <a:endParaRPr lang="en-US" dirty="0"/>
          </a:p>
        </p:txBody>
      </p:sp>
    </p:spTree>
    <p:extLst>
      <p:ext uri="{BB962C8B-B14F-4D97-AF65-F5344CB8AC3E}">
        <p14:creationId xmlns:p14="http://schemas.microsoft.com/office/powerpoint/2010/main" val="4069125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2B67E-8973-8104-45E8-47A83C5EEF3A}"/>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0D0D0E03-434F-854C-E8EF-0DFEA386692C}"/>
              </a:ext>
            </a:extLst>
          </p:cNvPr>
          <p:cNvSpPr>
            <a:spLocks noGrp="1"/>
          </p:cNvSpPr>
          <p:nvPr>
            <p:ph sz="half" idx="1"/>
          </p:nvPr>
        </p:nvSpPr>
        <p:spPr/>
        <p:txBody>
          <a:bodyPr/>
          <a:lstStyle/>
          <a:p>
            <a:r>
              <a:rPr lang="en-CA" noProof="0" dirty="0"/>
              <a:t>NRP had three more essential categories for reading proficiency.</a:t>
            </a:r>
          </a:p>
          <a:p>
            <a:r>
              <a:rPr lang="en-CA" dirty="0"/>
              <a:t>These will be covered in more depth during our follow-up training, but let’s define them now to understand how they contribute to children’s reading achievement.</a:t>
            </a:r>
            <a:endParaRPr lang="en-CA" noProof="0" dirty="0"/>
          </a:p>
        </p:txBody>
      </p:sp>
      <p:graphicFrame>
        <p:nvGraphicFramePr>
          <p:cNvPr id="6" name="Content Placeholder 4">
            <a:extLst>
              <a:ext uri="{FF2B5EF4-FFF2-40B4-BE49-F238E27FC236}">
                <a16:creationId xmlns:a16="http://schemas.microsoft.com/office/drawing/2014/main" id="{81401677-3610-7C7E-07D5-C0549C1B63B1}"/>
              </a:ext>
            </a:extLst>
          </p:cNvPr>
          <p:cNvGraphicFramePr>
            <a:graphicFrameLocks/>
          </p:cNvGraphicFramePr>
          <p:nvPr>
            <p:extLst>
              <p:ext uri="{D42A27DB-BD31-4B8C-83A1-F6EECF244321}">
                <p14:modId xmlns:p14="http://schemas.microsoft.com/office/powerpoint/2010/main" val="3414787459"/>
              </p:ext>
            </p:extLst>
          </p:nvPr>
        </p:nvGraphicFramePr>
        <p:xfrm>
          <a:off x="6172202" y="1682044"/>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Fluency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Vocabulary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Comprehension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Tree>
    <p:extLst>
      <p:ext uri="{BB962C8B-B14F-4D97-AF65-F5344CB8AC3E}">
        <p14:creationId xmlns:p14="http://schemas.microsoft.com/office/powerpoint/2010/main" val="2903823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EEF6-F75A-BB96-6D36-F228650CA506}"/>
              </a:ext>
            </a:extLst>
          </p:cNvPr>
          <p:cNvSpPr>
            <a:spLocks noGrp="1"/>
          </p:cNvSpPr>
          <p:nvPr>
            <p:ph type="title"/>
          </p:nvPr>
        </p:nvSpPr>
        <p:spPr/>
        <p:txBody>
          <a:bodyPr/>
          <a:lstStyle/>
          <a:p>
            <a:r>
              <a:rPr lang="en-CA" noProof="0" dirty="0"/>
              <a:t>Agenda – Day 1</a:t>
            </a:r>
          </a:p>
        </p:txBody>
      </p:sp>
      <p:sp>
        <p:nvSpPr>
          <p:cNvPr id="3" name="Content Placeholder 2">
            <a:extLst>
              <a:ext uri="{FF2B5EF4-FFF2-40B4-BE49-F238E27FC236}">
                <a16:creationId xmlns:a16="http://schemas.microsoft.com/office/drawing/2014/main" id="{C7487A2A-CD43-17AD-EAD6-28A0780833A1}"/>
              </a:ext>
            </a:extLst>
          </p:cNvPr>
          <p:cNvSpPr>
            <a:spLocks noGrp="1"/>
          </p:cNvSpPr>
          <p:nvPr>
            <p:ph idx="1"/>
          </p:nvPr>
        </p:nvSpPr>
        <p:spPr/>
        <p:txBody>
          <a:bodyPr>
            <a:normAutofit lnSpcReduction="10000"/>
          </a:bodyPr>
          <a:lstStyle/>
          <a:p>
            <a:r>
              <a:rPr lang="en-CA" noProof="0" dirty="0"/>
              <a:t>Introduction to the program</a:t>
            </a:r>
          </a:p>
          <a:p>
            <a:pPr lvl="1"/>
            <a:r>
              <a:rPr lang="en-CA" noProof="0" dirty="0"/>
              <a:t>Objectives</a:t>
            </a:r>
          </a:p>
          <a:p>
            <a:pPr lvl="1"/>
            <a:r>
              <a:rPr lang="en-CA" noProof="0" dirty="0"/>
              <a:t>Schedule</a:t>
            </a:r>
          </a:p>
          <a:p>
            <a:pPr lvl="1"/>
            <a:r>
              <a:rPr lang="en-CA" noProof="0" dirty="0"/>
              <a:t>Expectations</a:t>
            </a:r>
          </a:p>
          <a:p>
            <a:pPr lvl="1"/>
            <a:r>
              <a:rPr lang="en-CA" noProof="0" dirty="0">
                <a:highlight>
                  <a:srgbClr val="00FF00"/>
                </a:highlight>
              </a:rPr>
              <a:t>Learning in a blended environment (this might have been covered in the optional ICT workshop prior to TPD)</a:t>
            </a:r>
          </a:p>
          <a:p>
            <a:r>
              <a:rPr lang="en-CA" noProof="0" dirty="0"/>
              <a:t>Learning Sciences</a:t>
            </a:r>
          </a:p>
          <a:p>
            <a:pPr lvl="1"/>
            <a:r>
              <a:rPr lang="en-CA" noProof="0" dirty="0"/>
              <a:t>Key Skills</a:t>
            </a:r>
          </a:p>
          <a:p>
            <a:r>
              <a:rPr lang="en-CA" noProof="0" dirty="0"/>
              <a:t>Introduction to the online TPD modules</a:t>
            </a:r>
          </a:p>
          <a:p>
            <a:r>
              <a:rPr lang="en-CA" dirty="0"/>
              <a:t>Meetings and support</a:t>
            </a:r>
          </a:p>
          <a:p>
            <a:r>
              <a:rPr lang="en-CA" dirty="0"/>
              <a:t>Graduation Criteria</a:t>
            </a:r>
          </a:p>
        </p:txBody>
      </p:sp>
    </p:spTree>
    <p:extLst>
      <p:ext uri="{BB962C8B-B14F-4D97-AF65-F5344CB8AC3E}">
        <p14:creationId xmlns:p14="http://schemas.microsoft.com/office/powerpoint/2010/main" val="2045701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C67C-EE49-6FE0-E652-4969FD9E48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19BF19-F7A6-9A2C-27ED-AF0340542F3F}"/>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F3839F59-B9F8-3318-4FEA-AE4A573DCE41}"/>
              </a:ext>
            </a:extLst>
          </p:cNvPr>
          <p:cNvSpPr>
            <a:spLocks noGrp="1"/>
          </p:cNvSpPr>
          <p:nvPr>
            <p:ph sz="half" idx="1"/>
          </p:nvPr>
        </p:nvSpPr>
        <p:spPr/>
        <p:txBody>
          <a:bodyPr>
            <a:normAutofit fontScale="92500" lnSpcReduction="10000"/>
          </a:bodyPr>
          <a:lstStyle/>
          <a:p>
            <a:pPr marL="0" indent="0">
              <a:buNone/>
            </a:pPr>
            <a:r>
              <a:rPr lang="en-CA" b="1" noProof="0" dirty="0">
                <a:effectLst/>
              </a:rPr>
              <a:t>Fluency</a:t>
            </a:r>
          </a:p>
          <a:p>
            <a:pPr marL="457200" lvl="1" indent="0">
              <a:buNone/>
            </a:pPr>
            <a:r>
              <a:rPr lang="en-CA" noProof="0" dirty="0"/>
              <a:t>the ability to quickly recognize words and their meaning. Fluent readers are able to read with accuracy, speed, and expression.</a:t>
            </a:r>
          </a:p>
          <a:p>
            <a:pPr marL="457200" lvl="1" indent="0">
              <a:buNone/>
            </a:pPr>
            <a:endParaRPr lang="en-CA" dirty="0"/>
          </a:p>
          <a:p>
            <a:pPr marL="457200" lvl="1" indent="0">
              <a:buNone/>
            </a:pPr>
            <a:endParaRPr lang="en-CA" noProof="0" dirty="0"/>
          </a:p>
          <a:p>
            <a:r>
              <a:rPr lang="en-CA" dirty="0"/>
              <a:t>This skill takes time to develop.</a:t>
            </a:r>
          </a:p>
          <a:p>
            <a:r>
              <a:rPr lang="en-CA" dirty="0"/>
              <a:t>Fluent readers can read aloud as if they’re speaking.</a:t>
            </a:r>
          </a:p>
          <a:p>
            <a:r>
              <a:rPr lang="en-CA" dirty="0"/>
              <a:t>A child’s skills might fluctuate depending on their familiarity with the words.</a:t>
            </a:r>
          </a:p>
          <a:p>
            <a:endParaRPr lang="en-CA" noProof="0" dirty="0"/>
          </a:p>
        </p:txBody>
      </p:sp>
      <p:graphicFrame>
        <p:nvGraphicFramePr>
          <p:cNvPr id="6" name="Content Placeholder 4">
            <a:extLst>
              <a:ext uri="{FF2B5EF4-FFF2-40B4-BE49-F238E27FC236}">
                <a16:creationId xmlns:a16="http://schemas.microsoft.com/office/drawing/2014/main" id="{C2C3E153-B169-1A9C-7F76-ECA1BEDBFC49}"/>
              </a:ext>
            </a:extLst>
          </p:cNvPr>
          <p:cNvGraphicFramePr>
            <a:graphicFrameLocks/>
          </p:cNvGraphicFramePr>
          <p:nvPr>
            <p:extLst>
              <p:ext uri="{D42A27DB-BD31-4B8C-83A1-F6EECF244321}">
                <p14:modId xmlns:p14="http://schemas.microsoft.com/office/powerpoint/2010/main" val="494362988"/>
              </p:ext>
            </p:extLst>
          </p:nvPr>
        </p:nvGraphicFramePr>
        <p:xfrm>
          <a:off x="6172202" y="1682044"/>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1" noProof="0" dirty="0">
                          <a:solidFill>
                            <a:schemeClr val="bg1"/>
                          </a:solidFill>
                        </a:rPr>
                        <a:t>Fluency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Vocabulary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Comprehension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Tree>
    <p:extLst>
      <p:ext uri="{BB962C8B-B14F-4D97-AF65-F5344CB8AC3E}">
        <p14:creationId xmlns:p14="http://schemas.microsoft.com/office/powerpoint/2010/main" val="182910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dissolv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dissolv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dissolv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70269-EAA9-D424-5FEA-DFCB882C6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E611A7-7C51-6D89-D49D-27642860F99A}"/>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14CA44B7-2862-C930-9054-57949898DCEB}"/>
              </a:ext>
            </a:extLst>
          </p:cNvPr>
          <p:cNvSpPr>
            <a:spLocks noGrp="1"/>
          </p:cNvSpPr>
          <p:nvPr>
            <p:ph sz="half" idx="1"/>
          </p:nvPr>
        </p:nvSpPr>
        <p:spPr/>
        <p:txBody>
          <a:bodyPr>
            <a:normAutofit fontScale="92500"/>
          </a:bodyPr>
          <a:lstStyle/>
          <a:p>
            <a:pPr marL="0" indent="0">
              <a:buNone/>
            </a:pPr>
            <a:r>
              <a:rPr lang="en-CA" b="1" noProof="0" dirty="0">
                <a:effectLst/>
              </a:rPr>
              <a:t>Vocabulary</a:t>
            </a:r>
          </a:p>
          <a:p>
            <a:pPr marL="457200" lvl="1" indent="0">
              <a:buNone/>
            </a:pPr>
            <a:r>
              <a:rPr lang="en-CA" noProof="0" dirty="0"/>
              <a:t>the words we use to communicate successfully. An individual’s vocabulary can help their ability to comprehend what they hear or read.</a:t>
            </a:r>
          </a:p>
          <a:p>
            <a:pPr marL="457200" lvl="1" indent="0">
              <a:buNone/>
            </a:pPr>
            <a:endParaRPr lang="en-CA" dirty="0"/>
          </a:p>
          <a:p>
            <a:pPr marL="457200" lvl="1" indent="0">
              <a:buNone/>
            </a:pPr>
            <a:endParaRPr lang="en-CA" noProof="0" dirty="0"/>
          </a:p>
          <a:p>
            <a:r>
              <a:rPr lang="en-CA" noProof="0" dirty="0"/>
              <a:t>Direct instruction should focus on two elements: teaching the meanings of specific words and giving children strategies for learning new words.</a:t>
            </a:r>
          </a:p>
        </p:txBody>
      </p:sp>
      <p:graphicFrame>
        <p:nvGraphicFramePr>
          <p:cNvPr id="6" name="Content Placeholder 4">
            <a:extLst>
              <a:ext uri="{FF2B5EF4-FFF2-40B4-BE49-F238E27FC236}">
                <a16:creationId xmlns:a16="http://schemas.microsoft.com/office/drawing/2014/main" id="{FCD2236F-A421-2BE4-7A38-1DA498B323C5}"/>
              </a:ext>
            </a:extLst>
          </p:cNvPr>
          <p:cNvGraphicFramePr>
            <a:graphicFrameLocks/>
          </p:cNvGraphicFramePr>
          <p:nvPr>
            <p:extLst>
              <p:ext uri="{D42A27DB-BD31-4B8C-83A1-F6EECF244321}">
                <p14:modId xmlns:p14="http://schemas.microsoft.com/office/powerpoint/2010/main" val="2123425535"/>
              </p:ext>
            </p:extLst>
          </p:nvPr>
        </p:nvGraphicFramePr>
        <p:xfrm>
          <a:off x="6172202" y="1682044"/>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Fluency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1" noProof="0" dirty="0">
                          <a:solidFill>
                            <a:schemeClr val="bg1"/>
                          </a:solidFill>
                        </a:rPr>
                        <a:t>Vocabulary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0" noProof="0" dirty="0">
                          <a:solidFill>
                            <a:schemeClr val="tx2">
                              <a:lumMod val="50000"/>
                            </a:schemeClr>
                          </a:solidFill>
                        </a:rPr>
                        <a:t>Comprehension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645005542"/>
                  </a:ext>
                </a:extLst>
              </a:tr>
            </a:tbl>
          </a:graphicData>
        </a:graphic>
      </p:graphicFrame>
    </p:spTree>
    <p:extLst>
      <p:ext uri="{BB962C8B-B14F-4D97-AF65-F5344CB8AC3E}">
        <p14:creationId xmlns:p14="http://schemas.microsoft.com/office/powerpoint/2010/main" val="239826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dissolv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DA770-D3CD-1688-0B93-72BCB67AC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C68F36-F924-0C1A-DD21-C39880EFC0FC}"/>
              </a:ext>
            </a:extLst>
          </p:cNvPr>
          <p:cNvSpPr>
            <a:spLocks noGrp="1"/>
          </p:cNvSpPr>
          <p:nvPr>
            <p:ph type="title"/>
          </p:nvPr>
        </p:nvSpPr>
        <p:spPr/>
        <p:txBody>
          <a:bodyPr/>
          <a:lstStyle/>
          <a:p>
            <a:r>
              <a:rPr lang="en-CA" noProof="0" dirty="0"/>
              <a:t>Define Key Terms</a:t>
            </a:r>
          </a:p>
        </p:txBody>
      </p:sp>
      <p:sp>
        <p:nvSpPr>
          <p:cNvPr id="3" name="Content Placeholder 2">
            <a:extLst>
              <a:ext uri="{FF2B5EF4-FFF2-40B4-BE49-F238E27FC236}">
                <a16:creationId xmlns:a16="http://schemas.microsoft.com/office/drawing/2014/main" id="{CC97B77C-4934-5522-A661-3D4858B98D7C}"/>
              </a:ext>
            </a:extLst>
          </p:cNvPr>
          <p:cNvSpPr>
            <a:spLocks noGrp="1"/>
          </p:cNvSpPr>
          <p:nvPr>
            <p:ph sz="half" idx="1"/>
          </p:nvPr>
        </p:nvSpPr>
        <p:spPr/>
        <p:txBody>
          <a:bodyPr/>
          <a:lstStyle/>
          <a:p>
            <a:pPr marL="0" indent="0">
              <a:buNone/>
            </a:pPr>
            <a:r>
              <a:rPr lang="en-CA" b="1" noProof="0" dirty="0">
                <a:effectLst/>
              </a:rPr>
              <a:t>Comprehension</a:t>
            </a:r>
          </a:p>
          <a:p>
            <a:pPr marL="457200" lvl="1" indent="0">
              <a:buNone/>
            </a:pPr>
            <a:r>
              <a:rPr lang="en-CA" noProof="0" dirty="0"/>
              <a:t>the ability to understand information within a text.</a:t>
            </a:r>
          </a:p>
        </p:txBody>
      </p:sp>
      <p:graphicFrame>
        <p:nvGraphicFramePr>
          <p:cNvPr id="6" name="Content Placeholder 4">
            <a:extLst>
              <a:ext uri="{FF2B5EF4-FFF2-40B4-BE49-F238E27FC236}">
                <a16:creationId xmlns:a16="http://schemas.microsoft.com/office/drawing/2014/main" id="{BAAF22CB-2B7E-CCBE-4D73-E877C035220E}"/>
              </a:ext>
            </a:extLst>
          </p:cNvPr>
          <p:cNvGraphicFramePr>
            <a:graphicFrameLocks/>
          </p:cNvGraphicFramePr>
          <p:nvPr>
            <p:extLst>
              <p:ext uri="{D42A27DB-BD31-4B8C-83A1-F6EECF244321}">
                <p14:modId xmlns:p14="http://schemas.microsoft.com/office/powerpoint/2010/main" val="3222542057"/>
              </p:ext>
            </p:extLst>
          </p:nvPr>
        </p:nvGraphicFramePr>
        <p:xfrm>
          <a:off x="6172202" y="1682044"/>
          <a:ext cx="5181600" cy="4464000"/>
        </p:xfrm>
        <a:graphic>
          <a:graphicData uri="http://schemas.openxmlformats.org/drawingml/2006/table">
            <a:tbl>
              <a:tblPr bandRow="1">
                <a:tableStyleId>{5940675A-B579-460E-94D1-54222C63F5DA}</a:tableStyleId>
              </a:tblPr>
              <a:tblGrid>
                <a:gridCol w="5181600">
                  <a:extLst>
                    <a:ext uri="{9D8B030D-6E8A-4147-A177-3AD203B41FA5}">
                      <a16:colId xmlns:a16="http://schemas.microsoft.com/office/drawing/2014/main" val="3275368921"/>
                    </a:ext>
                  </a:extLst>
                </a:gridCol>
              </a:tblGrid>
              <a:tr h="892800">
                <a:tc>
                  <a:txBody>
                    <a:bodyPr/>
                    <a:lstStyle/>
                    <a:p>
                      <a:pPr algn="ctr"/>
                      <a:r>
                        <a:rPr lang="en-CA" sz="2800" b="0" noProof="0" dirty="0">
                          <a:solidFill>
                            <a:schemeClr val="tx2">
                              <a:lumMod val="50000"/>
                            </a:schemeClr>
                          </a:solidFill>
                        </a:rPr>
                        <a:t>Fluency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1906906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407179"/>
                  </a:ext>
                </a:extLst>
              </a:tr>
              <a:tr h="892800">
                <a:tc>
                  <a:txBody>
                    <a:bodyPr/>
                    <a:lstStyle/>
                    <a:p>
                      <a:pPr algn="ctr"/>
                      <a:r>
                        <a:rPr lang="en-CA" sz="2800" b="0" noProof="0" dirty="0">
                          <a:solidFill>
                            <a:schemeClr val="tx2">
                              <a:lumMod val="50000"/>
                            </a:schemeClr>
                          </a:solidFill>
                        </a:rPr>
                        <a:t>Vocabulary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962436509"/>
                  </a:ext>
                </a:extLst>
              </a:tr>
              <a:tr h="892800">
                <a:tc>
                  <a:txBody>
                    <a:bodyPr/>
                    <a:lstStyle/>
                    <a:p>
                      <a:pPr algn="ctr"/>
                      <a:endParaRPr lang="en-CA" sz="2800" b="0" noProof="0" dirty="0"/>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7828386"/>
                  </a:ext>
                </a:extLst>
              </a:tr>
              <a:tr h="892800">
                <a:tc>
                  <a:txBody>
                    <a:bodyPr/>
                    <a:lstStyle/>
                    <a:p>
                      <a:pPr algn="ctr"/>
                      <a:r>
                        <a:rPr lang="en-CA" sz="2800" b="1" noProof="0" dirty="0">
                          <a:solidFill>
                            <a:schemeClr val="bg1"/>
                          </a:solidFill>
                        </a:rPr>
                        <a:t>Comprehension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45005542"/>
                  </a:ext>
                </a:extLst>
              </a:tr>
            </a:tbl>
          </a:graphicData>
        </a:graphic>
      </p:graphicFrame>
    </p:spTree>
    <p:extLst>
      <p:ext uri="{BB962C8B-B14F-4D97-AF65-F5344CB8AC3E}">
        <p14:creationId xmlns:p14="http://schemas.microsoft.com/office/powerpoint/2010/main" val="327942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F08A8-6971-8262-B303-3163AB467AF6}"/>
              </a:ext>
            </a:extLst>
          </p:cNvPr>
          <p:cNvSpPr>
            <a:spLocks noGrp="1"/>
          </p:cNvSpPr>
          <p:nvPr>
            <p:ph type="ctrTitle"/>
          </p:nvPr>
        </p:nvSpPr>
        <p:spPr/>
        <p:txBody>
          <a:bodyPr/>
          <a:lstStyle/>
          <a:p>
            <a:r>
              <a:rPr lang="en-US" dirty="0"/>
              <a:t>Questions?</a:t>
            </a:r>
          </a:p>
        </p:txBody>
      </p:sp>
      <p:pic>
        <p:nvPicPr>
          <p:cNvPr id="7" name="Picture 6" descr="A thought bubble with dashes, dots and question marks within.">
            <a:extLst>
              <a:ext uri="{FF2B5EF4-FFF2-40B4-BE49-F238E27FC236}">
                <a16:creationId xmlns:a16="http://schemas.microsoft.com/office/drawing/2014/main" id="{4F35A58A-574A-3750-B465-C6504529DF7B}"/>
              </a:ext>
            </a:extLst>
          </p:cNvPr>
          <p:cNvPicPr>
            <a:picLocks noChangeAspect="1"/>
          </p:cNvPicPr>
          <p:nvPr/>
        </p:nvPicPr>
        <p:blipFill>
          <a:blip r:embed="rId3"/>
          <a:stretch>
            <a:fillRect/>
          </a:stretch>
        </p:blipFill>
        <p:spPr>
          <a:xfrm>
            <a:off x="3902341" y="2863258"/>
            <a:ext cx="4387317" cy="2965826"/>
          </a:xfrm>
          <a:prstGeom prst="rect">
            <a:avLst/>
          </a:prstGeom>
        </p:spPr>
      </p:pic>
    </p:spTree>
    <p:extLst>
      <p:ext uri="{BB962C8B-B14F-4D97-AF65-F5344CB8AC3E}">
        <p14:creationId xmlns:p14="http://schemas.microsoft.com/office/powerpoint/2010/main" val="1374277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5DBBD-2771-E364-8E5F-1A00027DB659}"/>
              </a:ext>
            </a:extLst>
          </p:cNvPr>
          <p:cNvSpPr>
            <a:spLocks noGrp="1"/>
          </p:cNvSpPr>
          <p:nvPr>
            <p:ph type="title"/>
          </p:nvPr>
        </p:nvSpPr>
        <p:spPr/>
        <p:txBody>
          <a:bodyPr/>
          <a:lstStyle/>
          <a:p>
            <a:r>
              <a:rPr lang="en-US" dirty="0"/>
              <a:t>TPD Modules</a:t>
            </a:r>
          </a:p>
        </p:txBody>
      </p:sp>
      <p:sp>
        <p:nvSpPr>
          <p:cNvPr id="3" name="Content Placeholder 2">
            <a:extLst>
              <a:ext uri="{FF2B5EF4-FFF2-40B4-BE49-F238E27FC236}">
                <a16:creationId xmlns:a16="http://schemas.microsoft.com/office/drawing/2014/main" id="{800294AF-B297-0A09-07D2-908A4E2631A4}"/>
              </a:ext>
            </a:extLst>
          </p:cNvPr>
          <p:cNvSpPr>
            <a:spLocks noGrp="1"/>
          </p:cNvSpPr>
          <p:nvPr>
            <p:ph sz="half" idx="1"/>
          </p:nvPr>
        </p:nvSpPr>
        <p:spPr/>
        <p:txBody>
          <a:bodyPr/>
          <a:lstStyle/>
          <a:p>
            <a:pPr marL="0" indent="0">
              <a:buNone/>
            </a:pPr>
            <a:r>
              <a:rPr lang="en-US" dirty="0"/>
              <a:t>Freely accessible online, the TPD modules cover:</a:t>
            </a:r>
          </a:p>
          <a:p>
            <a:r>
              <a:rPr lang="en-US" dirty="0"/>
              <a:t>Broad literacy skills</a:t>
            </a:r>
          </a:p>
          <a:p>
            <a:r>
              <a:rPr lang="en-US" dirty="0"/>
              <a:t>Other LTK+ tools and features</a:t>
            </a:r>
          </a:p>
          <a:p>
            <a:r>
              <a:rPr lang="en-US" dirty="0"/>
              <a:t>Teaching strategies</a:t>
            </a:r>
          </a:p>
          <a:p>
            <a:endParaRPr lang="en-US" dirty="0"/>
          </a:p>
          <a:p>
            <a:pPr marL="0" indent="0">
              <a:buNone/>
            </a:pPr>
            <a:r>
              <a:rPr lang="en-US" dirty="0">
                <a:hlinkClick r:id="rId2"/>
              </a:rPr>
              <a:t>https://literacy.concordia.ca/tpd/</a:t>
            </a:r>
            <a:r>
              <a:rPr lang="en-US" dirty="0"/>
              <a:t> </a:t>
            </a:r>
          </a:p>
          <a:p>
            <a:endParaRPr lang="en-US" dirty="0"/>
          </a:p>
        </p:txBody>
      </p:sp>
      <p:pic>
        <p:nvPicPr>
          <p:cNvPr id="5" name="Content Placeholder 6" descr="A screenshot of the TPD module website">
            <a:hlinkClick r:id="rId2"/>
            <a:extLst>
              <a:ext uri="{FF2B5EF4-FFF2-40B4-BE49-F238E27FC236}">
                <a16:creationId xmlns:a16="http://schemas.microsoft.com/office/drawing/2014/main" id="{3515B172-28BA-4AE0-41AA-93C6E2172472}"/>
              </a:ext>
            </a:extLst>
          </p:cNvPr>
          <p:cNvPicPr>
            <a:picLocks noGrp="1" noChangeAspect="1"/>
          </p:cNvPicPr>
          <p:nvPr>
            <p:ph sz="half" idx="2"/>
          </p:nvPr>
        </p:nvPicPr>
        <p:blipFill>
          <a:blip r:embed="rId3"/>
          <a:stretch>
            <a:fillRect/>
          </a:stretch>
        </p:blipFill>
        <p:spPr>
          <a:xfrm>
            <a:off x="6172202" y="1774902"/>
            <a:ext cx="5181600" cy="3308195"/>
          </a:xfrm>
          <a:prstGeom prst="rect">
            <a:avLst/>
          </a:prstGeom>
          <a:ln w="38100">
            <a:solidFill>
              <a:schemeClr val="tx1"/>
            </a:solidFill>
          </a:ln>
        </p:spPr>
      </p:pic>
    </p:spTree>
    <p:extLst>
      <p:ext uri="{BB962C8B-B14F-4D97-AF65-F5344CB8AC3E}">
        <p14:creationId xmlns:p14="http://schemas.microsoft.com/office/powerpoint/2010/main" val="1796534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27F7C-E083-7916-C7A0-80F95B9EAA2B}"/>
              </a:ext>
            </a:extLst>
          </p:cNvPr>
          <p:cNvSpPr>
            <a:spLocks noGrp="1"/>
          </p:cNvSpPr>
          <p:nvPr>
            <p:ph type="title"/>
          </p:nvPr>
        </p:nvSpPr>
        <p:spPr/>
        <p:txBody>
          <a:bodyPr/>
          <a:lstStyle/>
          <a:p>
            <a:r>
              <a:rPr lang="en-US" dirty="0"/>
              <a:t>How to Access the TPD Modules</a:t>
            </a:r>
          </a:p>
        </p:txBody>
      </p:sp>
      <p:pic>
        <p:nvPicPr>
          <p:cNvPr id="4" name="Content Placeholder 4" descr="A screenshot of the &quot;Accessing the TPD Modules&quot; video's title page">
            <a:hlinkClick r:id="rId3"/>
            <a:extLst>
              <a:ext uri="{FF2B5EF4-FFF2-40B4-BE49-F238E27FC236}">
                <a16:creationId xmlns:a16="http://schemas.microsoft.com/office/drawing/2014/main" id="{BDA4F07D-6C1C-F8A3-CF0A-1897F84D4E18}"/>
              </a:ext>
            </a:extLst>
          </p:cNvPr>
          <p:cNvPicPr>
            <a:picLocks noGrp="1" noChangeAspect="1"/>
          </p:cNvPicPr>
          <p:nvPr>
            <p:ph idx="1"/>
          </p:nvPr>
        </p:nvPicPr>
        <p:blipFill rotWithShape="1">
          <a:blip r:embed="rId4"/>
          <a:srcRect t="8204" b="7109"/>
          <a:stretch/>
        </p:blipFill>
        <p:spPr>
          <a:xfrm>
            <a:off x="1861017" y="1693863"/>
            <a:ext cx="8469965" cy="4483100"/>
          </a:xfrm>
          <a:ln>
            <a:solidFill>
              <a:schemeClr val="tx1"/>
            </a:solidFill>
          </a:ln>
        </p:spPr>
      </p:pic>
    </p:spTree>
    <p:extLst>
      <p:ext uri="{BB962C8B-B14F-4D97-AF65-F5344CB8AC3E}">
        <p14:creationId xmlns:p14="http://schemas.microsoft.com/office/powerpoint/2010/main" val="638758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FA9E-1D2F-B6B6-BABE-9857C408FAB2}"/>
              </a:ext>
            </a:extLst>
          </p:cNvPr>
          <p:cNvSpPr>
            <a:spLocks noGrp="1"/>
          </p:cNvSpPr>
          <p:nvPr>
            <p:ph type="title"/>
          </p:nvPr>
        </p:nvSpPr>
        <p:spPr>
          <a:xfrm>
            <a:off x="1694481" y="0"/>
            <a:ext cx="8803037" cy="1325563"/>
          </a:xfrm>
        </p:spPr>
        <p:txBody>
          <a:bodyPr anchor="ctr">
            <a:normAutofit/>
          </a:bodyPr>
          <a:lstStyle/>
          <a:p>
            <a:r>
              <a:rPr lang="en-US" dirty="0"/>
              <a:t>Demo the TPD Modules</a:t>
            </a:r>
          </a:p>
        </p:txBody>
      </p:sp>
      <p:sp>
        <p:nvSpPr>
          <p:cNvPr id="4" name="Content Placeholder 3">
            <a:extLst>
              <a:ext uri="{FF2B5EF4-FFF2-40B4-BE49-F238E27FC236}">
                <a16:creationId xmlns:a16="http://schemas.microsoft.com/office/drawing/2014/main" id="{C940E0BB-DD7B-50DF-EABB-022017D907A7}"/>
              </a:ext>
            </a:extLst>
          </p:cNvPr>
          <p:cNvSpPr>
            <a:spLocks noGrp="1"/>
          </p:cNvSpPr>
          <p:nvPr>
            <p:ph sz="half" idx="1"/>
          </p:nvPr>
        </p:nvSpPr>
        <p:spPr>
          <a:xfrm>
            <a:off x="838200" y="1682044"/>
            <a:ext cx="5181600" cy="4494919"/>
          </a:xfrm>
        </p:spPr>
        <p:txBody>
          <a:bodyPr>
            <a:normAutofit/>
          </a:bodyPr>
          <a:lstStyle/>
          <a:p>
            <a:r>
              <a:rPr lang="en-US" dirty="0"/>
              <a:t>Find </a:t>
            </a:r>
            <a:r>
              <a:rPr lang="en-US" b="1" dirty="0"/>
              <a:t>Module: Introduction.</a:t>
            </a:r>
            <a:r>
              <a:rPr lang="en-US" dirty="0"/>
              <a:t> </a:t>
            </a:r>
          </a:p>
          <a:p>
            <a:r>
              <a:rPr lang="en-US" dirty="0"/>
              <a:t>Show the two access options (interactive vs. pdf), then press on the </a:t>
            </a:r>
            <a:r>
              <a:rPr lang="en-US" b="1" dirty="0"/>
              <a:t>Load Module </a:t>
            </a:r>
            <a:r>
              <a:rPr lang="en-US" dirty="0"/>
              <a:t>button.</a:t>
            </a:r>
          </a:p>
          <a:p>
            <a:r>
              <a:rPr lang="en-US" dirty="0"/>
              <a:t>Point out some standard support features (audio button, glossary, TOC).</a:t>
            </a:r>
          </a:p>
          <a:p>
            <a:r>
              <a:rPr lang="en-US" dirty="0"/>
              <a:t>Start going through the content of the module.</a:t>
            </a:r>
          </a:p>
        </p:txBody>
      </p:sp>
      <p:pic>
        <p:nvPicPr>
          <p:cNvPr id="8" name="Content Placeholder 7" descr="A screenshot from the Intro module with a knowledge check activity start screen displayed.">
            <a:extLst>
              <a:ext uri="{FF2B5EF4-FFF2-40B4-BE49-F238E27FC236}">
                <a16:creationId xmlns:a16="http://schemas.microsoft.com/office/drawing/2014/main" id="{F1CD6EC8-07DE-E06A-7031-5BA6A158388A}"/>
              </a:ext>
            </a:extLst>
          </p:cNvPr>
          <p:cNvPicPr>
            <a:picLocks noGrp="1" noChangeAspect="1"/>
          </p:cNvPicPr>
          <p:nvPr>
            <p:ph sz="half" idx="2"/>
          </p:nvPr>
        </p:nvPicPr>
        <p:blipFill>
          <a:blip r:embed="rId3"/>
          <a:srcRect l="31770" t="7227" r="7591" b="6475"/>
          <a:stretch>
            <a:fillRect/>
          </a:stretch>
        </p:blipFill>
        <p:spPr>
          <a:xfrm>
            <a:off x="6293416" y="2012093"/>
            <a:ext cx="5060384" cy="3834820"/>
          </a:xfrm>
          <a:noFill/>
          <a:ln>
            <a:solidFill>
              <a:schemeClr val="bg1">
                <a:lumMod val="50000"/>
              </a:schemeClr>
            </a:solidFill>
          </a:ln>
        </p:spPr>
      </p:pic>
    </p:spTree>
    <p:extLst>
      <p:ext uri="{BB962C8B-B14F-4D97-AF65-F5344CB8AC3E}">
        <p14:creationId xmlns:p14="http://schemas.microsoft.com/office/powerpoint/2010/main" val="2057647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AFA43-F53B-37B0-B32B-895117170213}"/>
              </a:ext>
            </a:extLst>
          </p:cNvPr>
          <p:cNvSpPr>
            <a:spLocks noGrp="1"/>
          </p:cNvSpPr>
          <p:nvPr>
            <p:ph type="title"/>
          </p:nvPr>
        </p:nvSpPr>
        <p:spPr/>
        <p:txBody>
          <a:bodyPr/>
          <a:lstStyle/>
          <a:p>
            <a:r>
              <a:rPr lang="en-US" dirty="0"/>
              <a:t>Explore the TPD Modules</a:t>
            </a:r>
          </a:p>
        </p:txBody>
      </p:sp>
      <p:sp>
        <p:nvSpPr>
          <p:cNvPr id="5" name="Content Placeholder 4">
            <a:extLst>
              <a:ext uri="{FF2B5EF4-FFF2-40B4-BE49-F238E27FC236}">
                <a16:creationId xmlns:a16="http://schemas.microsoft.com/office/drawing/2014/main" id="{F639743A-4C7C-9C77-706C-134E35C05A5F}"/>
              </a:ext>
            </a:extLst>
          </p:cNvPr>
          <p:cNvSpPr>
            <a:spLocks noGrp="1"/>
          </p:cNvSpPr>
          <p:nvPr>
            <p:ph sz="half" idx="2"/>
          </p:nvPr>
        </p:nvSpPr>
        <p:spPr/>
        <p:txBody>
          <a:bodyPr>
            <a:normAutofit lnSpcReduction="10000"/>
          </a:bodyPr>
          <a:lstStyle/>
          <a:p>
            <a:r>
              <a:rPr lang="en-US" dirty="0"/>
              <a:t>Go to </a:t>
            </a:r>
            <a:r>
              <a:rPr lang="en-US" dirty="0">
                <a:hlinkClick r:id="rId3"/>
              </a:rPr>
              <a:t>https://literacy.concordia.ca/tpd/mod_alpha/story.html</a:t>
            </a:r>
            <a:endParaRPr lang="en-US" dirty="0"/>
          </a:p>
          <a:p>
            <a:r>
              <a:rPr lang="en-US" dirty="0"/>
              <a:t>Find </a:t>
            </a:r>
            <a:r>
              <a:rPr lang="en-US" b="1" dirty="0"/>
              <a:t>Module: Alphabetics</a:t>
            </a:r>
            <a:r>
              <a:rPr lang="en-US" dirty="0"/>
              <a:t>, and press on the </a:t>
            </a:r>
            <a:r>
              <a:rPr lang="en-US" b="1" dirty="0"/>
              <a:t>Load Module </a:t>
            </a:r>
            <a:r>
              <a:rPr lang="en-US" dirty="0"/>
              <a:t>button.</a:t>
            </a:r>
          </a:p>
          <a:p>
            <a:r>
              <a:rPr lang="en-US" dirty="0"/>
              <a:t>Start going through the content of the module (introduction and skill sections)</a:t>
            </a:r>
          </a:p>
          <a:p>
            <a:pPr lvl="1"/>
            <a:r>
              <a:rPr lang="en-US" dirty="0"/>
              <a:t>Watch the video</a:t>
            </a:r>
          </a:p>
          <a:p>
            <a:pPr lvl="1"/>
            <a:r>
              <a:rPr lang="en-US" dirty="0"/>
              <a:t>Review skill slides</a:t>
            </a:r>
          </a:p>
          <a:p>
            <a:pPr lvl="1"/>
            <a:r>
              <a:rPr lang="en-US" dirty="0"/>
              <a:t>Try the knowledge check activities</a:t>
            </a:r>
          </a:p>
        </p:txBody>
      </p:sp>
      <p:pic>
        <p:nvPicPr>
          <p:cNvPr id="3" name="Content Placeholder 5" descr="A screenshot from the Alphabetics module with an explanation of long and short vowels.">
            <a:extLst>
              <a:ext uri="{FF2B5EF4-FFF2-40B4-BE49-F238E27FC236}">
                <a16:creationId xmlns:a16="http://schemas.microsoft.com/office/drawing/2014/main" id="{52ECD2FB-6969-FBAF-CB3E-86EC44DE5B73}"/>
              </a:ext>
            </a:extLst>
          </p:cNvPr>
          <p:cNvPicPr>
            <a:picLocks noGrp="1" noChangeAspect="1"/>
          </p:cNvPicPr>
          <p:nvPr>
            <p:ph sz="half" idx="1"/>
          </p:nvPr>
        </p:nvPicPr>
        <p:blipFill>
          <a:blip r:embed="rId4"/>
          <a:stretch>
            <a:fillRect/>
          </a:stretch>
        </p:blipFill>
        <p:spPr>
          <a:xfrm>
            <a:off x="838200" y="2282166"/>
            <a:ext cx="5181600" cy="3295380"/>
          </a:xfrm>
          <a:ln w="38100">
            <a:solidFill>
              <a:schemeClr val="tx1"/>
            </a:solidFill>
          </a:ln>
        </p:spPr>
      </p:pic>
    </p:spTree>
    <p:extLst>
      <p:ext uri="{BB962C8B-B14F-4D97-AF65-F5344CB8AC3E}">
        <p14:creationId xmlns:p14="http://schemas.microsoft.com/office/powerpoint/2010/main" val="21720209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D75B5-997F-8F8B-DF1E-C62CAA9DF62E}"/>
              </a:ext>
            </a:extLst>
          </p:cNvPr>
          <p:cNvSpPr>
            <a:spLocks noGrp="1"/>
          </p:cNvSpPr>
          <p:nvPr>
            <p:ph type="title"/>
          </p:nvPr>
        </p:nvSpPr>
        <p:spPr/>
        <p:txBody>
          <a:bodyPr/>
          <a:lstStyle/>
          <a:p>
            <a:r>
              <a:rPr lang="en-US" dirty="0"/>
              <a:t>Meetings &amp; Other Support</a:t>
            </a:r>
          </a:p>
        </p:txBody>
      </p:sp>
      <p:sp>
        <p:nvSpPr>
          <p:cNvPr id="3" name="Content Placeholder 2">
            <a:extLst>
              <a:ext uri="{FF2B5EF4-FFF2-40B4-BE49-F238E27FC236}">
                <a16:creationId xmlns:a16="http://schemas.microsoft.com/office/drawing/2014/main" id="{66079C12-1358-AC72-8D2B-1997B6658EF6}"/>
              </a:ext>
            </a:extLst>
          </p:cNvPr>
          <p:cNvSpPr>
            <a:spLocks noGrp="1"/>
          </p:cNvSpPr>
          <p:nvPr>
            <p:ph idx="1"/>
          </p:nvPr>
        </p:nvSpPr>
        <p:spPr/>
        <p:txBody>
          <a:bodyPr>
            <a:normAutofit lnSpcReduction="10000"/>
          </a:bodyPr>
          <a:lstStyle/>
          <a:p>
            <a:r>
              <a:rPr lang="en-US" dirty="0">
                <a:highlight>
                  <a:srgbClr val="FFFF00"/>
                </a:highlight>
              </a:rPr>
              <a:t>Monthly</a:t>
            </a:r>
            <a:r>
              <a:rPr lang="en-US" dirty="0"/>
              <a:t> Meetings</a:t>
            </a:r>
          </a:p>
          <a:p>
            <a:pPr lvl="1"/>
            <a:r>
              <a:rPr lang="en-US" dirty="0"/>
              <a:t>Opportunity to share experiences and learn from each other (COP)</a:t>
            </a:r>
          </a:p>
          <a:p>
            <a:pPr lvl="1"/>
            <a:r>
              <a:rPr lang="en-US" dirty="0"/>
              <a:t>Topics of interest: review or deeper look at sub-skills or features of the tool. Prior to the meeting, you will be asked to review content from different modules</a:t>
            </a:r>
            <a:r>
              <a:rPr lang="en-US" dirty="0">
                <a:highlight>
                  <a:srgbClr val="00FF00"/>
                </a:highlight>
              </a:rPr>
              <a:t>. During the meeting (or prior to?), you will be asked to complete a short scavenger hunt activity that relates to the content of these modules and/or ABRA activities</a:t>
            </a:r>
            <a:r>
              <a:rPr lang="en-US" dirty="0"/>
              <a:t>.</a:t>
            </a:r>
          </a:p>
          <a:p>
            <a:pPr lvl="1"/>
            <a:r>
              <a:rPr lang="en-US" dirty="0"/>
              <a:t>Ask questions and provide feedback.</a:t>
            </a:r>
          </a:p>
          <a:p>
            <a:pPr lvl="1"/>
            <a:r>
              <a:rPr lang="en-US" dirty="0">
                <a:highlight>
                  <a:srgbClr val="FFFF00"/>
                </a:highlight>
              </a:rPr>
              <a:t>Review and discuss curriculum doc or lessons/assignments.</a:t>
            </a:r>
          </a:p>
          <a:p>
            <a:r>
              <a:rPr lang="en-US" dirty="0"/>
              <a:t>WhatsApp: keep in touch with the group in between the meetings. Share your progress, ask for advice, etc.</a:t>
            </a:r>
          </a:p>
          <a:p>
            <a:r>
              <a:rPr lang="en-US" dirty="0">
                <a:highlight>
                  <a:srgbClr val="FFFF00"/>
                </a:highlight>
              </a:rPr>
              <a:t>School-based support</a:t>
            </a:r>
          </a:p>
        </p:txBody>
      </p:sp>
    </p:spTree>
    <p:extLst>
      <p:ext uri="{BB962C8B-B14F-4D97-AF65-F5344CB8AC3E}">
        <p14:creationId xmlns:p14="http://schemas.microsoft.com/office/powerpoint/2010/main" val="2248530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711A-4CF2-C05B-EEFD-74A6828272B1}"/>
              </a:ext>
            </a:extLst>
          </p:cNvPr>
          <p:cNvSpPr>
            <a:spLocks noGrp="1"/>
          </p:cNvSpPr>
          <p:nvPr>
            <p:ph type="title"/>
          </p:nvPr>
        </p:nvSpPr>
        <p:spPr/>
        <p:txBody>
          <a:bodyPr/>
          <a:lstStyle/>
          <a:p>
            <a:r>
              <a:rPr lang="en-US" dirty="0"/>
              <a:t>Graduation Criteria</a:t>
            </a:r>
          </a:p>
        </p:txBody>
      </p:sp>
      <p:sp>
        <p:nvSpPr>
          <p:cNvPr id="3" name="Content Placeholder 2">
            <a:extLst>
              <a:ext uri="{FF2B5EF4-FFF2-40B4-BE49-F238E27FC236}">
                <a16:creationId xmlns:a16="http://schemas.microsoft.com/office/drawing/2014/main" id="{01CD318A-C665-494F-058B-C3068BFD0A08}"/>
              </a:ext>
            </a:extLst>
          </p:cNvPr>
          <p:cNvSpPr>
            <a:spLocks noGrp="1"/>
          </p:cNvSpPr>
          <p:nvPr>
            <p:ph idx="1"/>
          </p:nvPr>
        </p:nvSpPr>
        <p:spPr/>
        <p:txBody>
          <a:bodyPr/>
          <a:lstStyle/>
          <a:p>
            <a:r>
              <a:rPr lang="en-CA" sz="2800" b="0" i="0" u="none" strike="noStrike" noProof="0" dirty="0">
                <a:solidFill>
                  <a:srgbClr val="000000"/>
                </a:solidFill>
                <a:effectLst/>
              </a:rPr>
              <a:t>Certificates will be given to all those who have completed </a:t>
            </a:r>
            <a:r>
              <a:rPr lang="en-CA" sz="2800" b="1" u="sng" strike="noStrike" noProof="0" dirty="0">
                <a:solidFill>
                  <a:srgbClr val="000000"/>
                </a:solidFill>
                <a:effectLst/>
              </a:rPr>
              <a:t>all</a:t>
            </a:r>
            <a:r>
              <a:rPr lang="en-CA" sz="2800" b="0" i="0" u="none" strike="noStrike" noProof="0" dirty="0">
                <a:solidFill>
                  <a:srgbClr val="000000"/>
                </a:solidFill>
                <a:effectLst/>
              </a:rPr>
              <a:t> the requirements.</a:t>
            </a:r>
          </a:p>
          <a:p>
            <a:r>
              <a:rPr lang="en-CA" noProof="0" dirty="0"/>
              <a:t>Honours Graduate:</a:t>
            </a:r>
          </a:p>
          <a:p>
            <a:pPr lvl="1"/>
            <a:r>
              <a:rPr lang="en-CA" dirty="0"/>
              <a:t>Attendance and participation at in-person sessions</a:t>
            </a:r>
          </a:p>
          <a:p>
            <a:pPr lvl="1"/>
            <a:r>
              <a:rPr lang="en-CA" dirty="0"/>
              <a:t>Evidence </a:t>
            </a:r>
            <a:r>
              <a:rPr lang="en-CA" noProof="0" dirty="0"/>
              <a:t>of ABRA and READS implementation</a:t>
            </a:r>
          </a:p>
          <a:p>
            <a:pPr lvl="1"/>
            <a:r>
              <a:rPr lang="en-CA" dirty="0"/>
              <a:t>Submit exceptional work on time</a:t>
            </a:r>
            <a:endParaRPr lang="en-CA" noProof="0" dirty="0"/>
          </a:p>
          <a:p>
            <a:pPr lvl="1"/>
            <a:r>
              <a:rPr lang="en-CA" noProof="0" dirty="0"/>
              <a:t>Quality of feedback</a:t>
            </a:r>
          </a:p>
          <a:p>
            <a:pPr lvl="1"/>
            <a:r>
              <a:rPr lang="en-CA" noProof="0" dirty="0"/>
              <a:t>Quality of peer support</a:t>
            </a:r>
          </a:p>
          <a:p>
            <a:pPr lvl="1"/>
            <a:endParaRPr lang="en-CA" dirty="0"/>
          </a:p>
          <a:p>
            <a:r>
              <a:rPr lang="en-CA" noProof="0" dirty="0"/>
              <a:t>Graduation date: </a:t>
            </a:r>
            <a:r>
              <a:rPr lang="en-CA" noProof="0" dirty="0">
                <a:highlight>
                  <a:srgbClr val="FFFF00"/>
                </a:highlight>
              </a:rPr>
              <a:t>TBD</a:t>
            </a:r>
          </a:p>
          <a:p>
            <a:endParaRPr lang="en-US" dirty="0"/>
          </a:p>
        </p:txBody>
      </p:sp>
      <p:pic>
        <p:nvPicPr>
          <p:cNvPr id="4" name="Picture 3">
            <a:extLst>
              <a:ext uri="{FF2B5EF4-FFF2-40B4-BE49-F238E27FC236}">
                <a16:creationId xmlns:a16="http://schemas.microsoft.com/office/drawing/2014/main" id="{C6F1FAE3-08A2-11F1-D192-5BB85B82CED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41631" y="2857185"/>
            <a:ext cx="2212169" cy="2212169"/>
          </a:xfrm>
          <a:prstGeom prst="rect">
            <a:avLst/>
          </a:prstGeom>
        </p:spPr>
      </p:pic>
    </p:spTree>
    <p:extLst>
      <p:ext uri="{BB962C8B-B14F-4D97-AF65-F5344CB8AC3E}">
        <p14:creationId xmlns:p14="http://schemas.microsoft.com/office/powerpoint/2010/main" val="219262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C0AAD-D4B9-5FBA-E710-AB8FC1AE1E5F}"/>
              </a:ext>
            </a:extLst>
          </p:cNvPr>
          <p:cNvSpPr>
            <a:spLocks noGrp="1"/>
          </p:cNvSpPr>
          <p:nvPr>
            <p:ph type="title"/>
          </p:nvPr>
        </p:nvSpPr>
        <p:spPr/>
        <p:txBody>
          <a:bodyPr/>
          <a:lstStyle/>
          <a:p>
            <a:r>
              <a:rPr lang="en-CA" noProof="0" dirty="0"/>
              <a:t>Agenda – Looking Ahead</a:t>
            </a:r>
          </a:p>
        </p:txBody>
      </p:sp>
      <p:sp>
        <p:nvSpPr>
          <p:cNvPr id="3" name="Text Placeholder 2">
            <a:extLst>
              <a:ext uri="{FF2B5EF4-FFF2-40B4-BE49-F238E27FC236}">
                <a16:creationId xmlns:a16="http://schemas.microsoft.com/office/drawing/2014/main" id="{101E4164-0CAB-8CE1-4352-77EF09C7E890}"/>
              </a:ext>
            </a:extLst>
          </p:cNvPr>
          <p:cNvSpPr>
            <a:spLocks noGrp="1"/>
          </p:cNvSpPr>
          <p:nvPr>
            <p:ph type="body" idx="1"/>
          </p:nvPr>
        </p:nvSpPr>
        <p:spPr/>
        <p:txBody>
          <a:bodyPr/>
          <a:lstStyle/>
          <a:p>
            <a:r>
              <a:rPr lang="en-CA" noProof="0" dirty="0"/>
              <a:t>Day 2</a:t>
            </a:r>
          </a:p>
        </p:txBody>
      </p:sp>
      <p:sp>
        <p:nvSpPr>
          <p:cNvPr id="4" name="Content Placeholder 3">
            <a:extLst>
              <a:ext uri="{FF2B5EF4-FFF2-40B4-BE49-F238E27FC236}">
                <a16:creationId xmlns:a16="http://schemas.microsoft.com/office/drawing/2014/main" id="{6B652522-566B-AAE7-F08A-6B9E6C8A6EE1}"/>
              </a:ext>
            </a:extLst>
          </p:cNvPr>
          <p:cNvSpPr>
            <a:spLocks noGrp="1"/>
          </p:cNvSpPr>
          <p:nvPr>
            <p:ph sz="half" idx="2"/>
          </p:nvPr>
        </p:nvSpPr>
        <p:spPr/>
        <p:txBody>
          <a:bodyPr>
            <a:normAutofit/>
          </a:bodyPr>
          <a:lstStyle/>
          <a:p>
            <a:r>
              <a:rPr lang="en-CA" noProof="0" dirty="0"/>
              <a:t>Overview of the LTK+</a:t>
            </a:r>
          </a:p>
          <a:p>
            <a:r>
              <a:rPr lang="en-CA" noProof="0" dirty="0"/>
              <a:t>Overview of ABRA</a:t>
            </a:r>
          </a:p>
          <a:p>
            <a:r>
              <a:rPr lang="en-CA" noProof="0" dirty="0"/>
              <a:t>Alphabetics</a:t>
            </a:r>
          </a:p>
          <a:p>
            <a:r>
              <a:rPr lang="en-CA" dirty="0"/>
              <a:t>Teacher Resources</a:t>
            </a:r>
          </a:p>
        </p:txBody>
      </p:sp>
      <p:sp>
        <p:nvSpPr>
          <p:cNvPr id="5" name="Text Placeholder 4">
            <a:extLst>
              <a:ext uri="{FF2B5EF4-FFF2-40B4-BE49-F238E27FC236}">
                <a16:creationId xmlns:a16="http://schemas.microsoft.com/office/drawing/2014/main" id="{A6A1E7BB-61EE-DC30-0260-AF4352DBD847}"/>
              </a:ext>
            </a:extLst>
          </p:cNvPr>
          <p:cNvSpPr>
            <a:spLocks noGrp="1"/>
          </p:cNvSpPr>
          <p:nvPr>
            <p:ph type="body" sz="quarter" idx="3"/>
          </p:nvPr>
        </p:nvSpPr>
        <p:spPr/>
        <p:txBody>
          <a:bodyPr/>
          <a:lstStyle/>
          <a:p>
            <a:r>
              <a:rPr lang="en-CA" noProof="0" dirty="0"/>
              <a:t>Day 3</a:t>
            </a:r>
          </a:p>
        </p:txBody>
      </p:sp>
      <p:sp>
        <p:nvSpPr>
          <p:cNvPr id="6" name="Content Placeholder 5">
            <a:extLst>
              <a:ext uri="{FF2B5EF4-FFF2-40B4-BE49-F238E27FC236}">
                <a16:creationId xmlns:a16="http://schemas.microsoft.com/office/drawing/2014/main" id="{6A132CE9-2949-DCC7-A359-3B980E9B97C6}"/>
              </a:ext>
            </a:extLst>
          </p:cNvPr>
          <p:cNvSpPr>
            <a:spLocks noGrp="1"/>
          </p:cNvSpPr>
          <p:nvPr>
            <p:ph sz="quarter" idx="4"/>
          </p:nvPr>
        </p:nvSpPr>
        <p:spPr/>
        <p:txBody>
          <a:bodyPr>
            <a:normAutofit/>
          </a:bodyPr>
          <a:lstStyle/>
          <a:p>
            <a:r>
              <a:rPr lang="en-CA" dirty="0"/>
              <a:t>Fluency</a:t>
            </a:r>
          </a:p>
          <a:p>
            <a:r>
              <a:rPr lang="en-CA" dirty="0"/>
              <a:t>Comprehension</a:t>
            </a:r>
          </a:p>
          <a:p>
            <a:r>
              <a:rPr lang="en-CA" dirty="0"/>
              <a:t>Writing</a:t>
            </a:r>
          </a:p>
          <a:p>
            <a:r>
              <a:rPr lang="en-CA" dirty="0"/>
              <a:t>Curriculum connections</a:t>
            </a:r>
          </a:p>
          <a:p>
            <a:r>
              <a:rPr lang="en-CA" dirty="0">
                <a:highlight>
                  <a:srgbClr val="00FF00"/>
                </a:highlight>
              </a:rPr>
              <a:t>ABRA assessment feature</a:t>
            </a:r>
          </a:p>
          <a:p>
            <a:r>
              <a:rPr lang="en-CA" dirty="0"/>
              <a:t>Overview of READS</a:t>
            </a:r>
          </a:p>
        </p:txBody>
      </p:sp>
    </p:spTree>
    <p:extLst>
      <p:ext uri="{BB962C8B-B14F-4D97-AF65-F5344CB8AC3E}">
        <p14:creationId xmlns:p14="http://schemas.microsoft.com/office/powerpoint/2010/main" val="2483546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C1599-B5BB-3BA5-7047-E7F4CCD44D0F}"/>
              </a:ext>
            </a:extLst>
          </p:cNvPr>
          <p:cNvSpPr>
            <a:spLocks noGrp="1"/>
          </p:cNvSpPr>
          <p:nvPr>
            <p:ph type="title"/>
          </p:nvPr>
        </p:nvSpPr>
        <p:spPr/>
        <p:txBody>
          <a:bodyPr/>
          <a:lstStyle/>
          <a:p>
            <a:r>
              <a:rPr lang="en-US" dirty="0"/>
              <a:t>Reminder: Deliverables</a:t>
            </a:r>
          </a:p>
        </p:txBody>
      </p:sp>
      <p:sp>
        <p:nvSpPr>
          <p:cNvPr id="3" name="Content Placeholder 2">
            <a:extLst>
              <a:ext uri="{FF2B5EF4-FFF2-40B4-BE49-F238E27FC236}">
                <a16:creationId xmlns:a16="http://schemas.microsoft.com/office/drawing/2014/main" id="{7AD4D60B-A29F-44B6-47E7-4CCB3B4E06EF}"/>
              </a:ext>
            </a:extLst>
          </p:cNvPr>
          <p:cNvSpPr>
            <a:spLocks noGrp="1"/>
          </p:cNvSpPr>
          <p:nvPr>
            <p:ph idx="1"/>
          </p:nvPr>
        </p:nvSpPr>
        <p:spPr/>
        <p:txBody>
          <a:bodyPr/>
          <a:lstStyle/>
          <a:p>
            <a:r>
              <a:rPr lang="en-US" dirty="0">
                <a:highlight>
                  <a:srgbClr val="FFFF00"/>
                </a:highlight>
              </a:rPr>
              <a:t>Is there anything they need to submit? Permission form, completed pre-test, scavenger hunt, reflection, etc.?</a:t>
            </a:r>
          </a:p>
          <a:p>
            <a:endParaRPr lang="en-US" dirty="0"/>
          </a:p>
        </p:txBody>
      </p:sp>
    </p:spTree>
    <p:extLst>
      <p:ext uri="{BB962C8B-B14F-4D97-AF65-F5344CB8AC3E}">
        <p14:creationId xmlns:p14="http://schemas.microsoft.com/office/powerpoint/2010/main" val="28229805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778BD-A7D0-15AF-AC3D-500941652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3D4CE-4F00-D603-921D-97BFFAC11AB7}"/>
              </a:ext>
            </a:extLst>
          </p:cNvPr>
          <p:cNvSpPr>
            <a:spLocks noGrp="1"/>
          </p:cNvSpPr>
          <p:nvPr>
            <p:ph type="ctrTitle"/>
          </p:nvPr>
        </p:nvSpPr>
        <p:spPr/>
        <p:txBody>
          <a:bodyPr/>
          <a:lstStyle/>
          <a:p>
            <a:r>
              <a:rPr lang="en-US" dirty="0"/>
              <a:t>Questions?</a:t>
            </a:r>
          </a:p>
        </p:txBody>
      </p:sp>
      <p:pic>
        <p:nvPicPr>
          <p:cNvPr id="4" name="Picture 3" descr="A group of chat bubbles: one has a question mark and the other a checkmark within.">
            <a:extLst>
              <a:ext uri="{FF2B5EF4-FFF2-40B4-BE49-F238E27FC236}">
                <a16:creationId xmlns:a16="http://schemas.microsoft.com/office/drawing/2014/main" id="{0D90CCE2-3D44-46EA-8F34-50CC3BB2FADD}"/>
              </a:ext>
            </a:extLst>
          </p:cNvPr>
          <p:cNvPicPr>
            <a:picLocks noChangeAspect="1"/>
          </p:cNvPicPr>
          <p:nvPr/>
        </p:nvPicPr>
        <p:blipFill>
          <a:blip r:embed="rId3"/>
          <a:stretch>
            <a:fillRect/>
          </a:stretch>
        </p:blipFill>
        <p:spPr>
          <a:xfrm>
            <a:off x="4101765" y="2915119"/>
            <a:ext cx="3988470" cy="3083086"/>
          </a:xfrm>
          <a:prstGeom prst="rect">
            <a:avLst/>
          </a:prstGeom>
        </p:spPr>
      </p:pic>
    </p:spTree>
    <p:extLst>
      <p:ext uri="{BB962C8B-B14F-4D97-AF65-F5344CB8AC3E}">
        <p14:creationId xmlns:p14="http://schemas.microsoft.com/office/powerpoint/2010/main" val="3834693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7EA6EC4-2B1F-EC70-DF5A-52D7CD2C8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3D5914-3DED-E6BC-2C4C-6F2156867187}"/>
              </a:ext>
            </a:extLst>
          </p:cNvPr>
          <p:cNvSpPr>
            <a:spLocks noGrp="1"/>
          </p:cNvSpPr>
          <p:nvPr>
            <p:ph type="title"/>
          </p:nvPr>
        </p:nvSpPr>
        <p:spPr/>
        <p:txBody>
          <a:bodyPr/>
          <a:lstStyle/>
          <a:p>
            <a:r>
              <a:rPr lang="en-CA" noProof="0" dirty="0">
                <a:highlight>
                  <a:srgbClr val="00FF00"/>
                </a:highlight>
              </a:rPr>
              <a:t>Agenda – Looking Ahead</a:t>
            </a:r>
          </a:p>
        </p:txBody>
      </p:sp>
      <p:sp>
        <p:nvSpPr>
          <p:cNvPr id="3" name="Text Placeholder 2">
            <a:extLst>
              <a:ext uri="{FF2B5EF4-FFF2-40B4-BE49-F238E27FC236}">
                <a16:creationId xmlns:a16="http://schemas.microsoft.com/office/drawing/2014/main" id="{FCB7ABAD-3F11-238F-4E7C-AF107B31AD14}"/>
              </a:ext>
            </a:extLst>
          </p:cNvPr>
          <p:cNvSpPr>
            <a:spLocks noGrp="1"/>
          </p:cNvSpPr>
          <p:nvPr>
            <p:ph type="body" idx="1"/>
          </p:nvPr>
        </p:nvSpPr>
        <p:spPr/>
        <p:txBody>
          <a:bodyPr/>
          <a:lstStyle/>
          <a:p>
            <a:r>
              <a:rPr lang="en-CA" noProof="0" dirty="0"/>
              <a:t>Day 2</a:t>
            </a:r>
          </a:p>
        </p:txBody>
      </p:sp>
      <p:sp>
        <p:nvSpPr>
          <p:cNvPr id="4" name="Content Placeholder 3">
            <a:extLst>
              <a:ext uri="{FF2B5EF4-FFF2-40B4-BE49-F238E27FC236}">
                <a16:creationId xmlns:a16="http://schemas.microsoft.com/office/drawing/2014/main" id="{5F35CDF1-8034-BDAE-D308-980F3D4B8F22}"/>
              </a:ext>
            </a:extLst>
          </p:cNvPr>
          <p:cNvSpPr>
            <a:spLocks noGrp="1"/>
          </p:cNvSpPr>
          <p:nvPr>
            <p:ph sz="half" idx="2"/>
          </p:nvPr>
        </p:nvSpPr>
        <p:spPr/>
        <p:txBody>
          <a:bodyPr>
            <a:normAutofit fontScale="92500" lnSpcReduction="10000"/>
          </a:bodyPr>
          <a:lstStyle/>
          <a:p>
            <a:r>
              <a:rPr lang="en-CA" noProof="0" dirty="0"/>
              <a:t>Overview of the LTK+</a:t>
            </a:r>
          </a:p>
          <a:p>
            <a:r>
              <a:rPr lang="en-CA" noProof="0" dirty="0"/>
              <a:t>Overview of ABRA</a:t>
            </a:r>
          </a:p>
          <a:p>
            <a:pPr lvl="1"/>
            <a:r>
              <a:rPr lang="en-CA" noProof="0" dirty="0"/>
              <a:t>How it was designed</a:t>
            </a:r>
          </a:p>
          <a:p>
            <a:pPr lvl="1"/>
            <a:r>
              <a:rPr lang="en-CA" noProof="0" dirty="0"/>
              <a:t>4 key skills</a:t>
            </a:r>
          </a:p>
          <a:p>
            <a:pPr lvl="1"/>
            <a:r>
              <a:rPr lang="en-CA" noProof="0" dirty="0"/>
              <a:t>Log in and explore</a:t>
            </a:r>
          </a:p>
          <a:p>
            <a:pPr lvl="1"/>
            <a:r>
              <a:rPr lang="en-CA" noProof="0" dirty="0">
                <a:highlight>
                  <a:srgbClr val="FFFF00"/>
                </a:highlight>
              </a:rPr>
              <a:t>Resources for this cohort</a:t>
            </a:r>
          </a:p>
          <a:p>
            <a:r>
              <a:rPr lang="en-CA" noProof="0" dirty="0"/>
              <a:t>Alphabetics</a:t>
            </a:r>
          </a:p>
          <a:p>
            <a:pPr lvl="1"/>
            <a:r>
              <a:rPr lang="en-CA" noProof="0" dirty="0"/>
              <a:t>Review key sub-skills</a:t>
            </a:r>
          </a:p>
          <a:p>
            <a:pPr lvl="1"/>
            <a:r>
              <a:rPr lang="en-CA" noProof="0" dirty="0"/>
              <a:t>Explore ABRA</a:t>
            </a:r>
          </a:p>
          <a:p>
            <a:pPr lvl="1"/>
            <a:r>
              <a:rPr lang="en-CA" noProof="0" dirty="0">
                <a:highlight>
                  <a:srgbClr val="FFFF00"/>
                </a:highlight>
              </a:rPr>
              <a:t>Curriculum connections</a:t>
            </a:r>
          </a:p>
        </p:txBody>
      </p:sp>
      <p:sp>
        <p:nvSpPr>
          <p:cNvPr id="5" name="Text Placeholder 4">
            <a:extLst>
              <a:ext uri="{FF2B5EF4-FFF2-40B4-BE49-F238E27FC236}">
                <a16:creationId xmlns:a16="http://schemas.microsoft.com/office/drawing/2014/main" id="{E7F83DB9-7583-3620-B75E-966891E57F89}"/>
              </a:ext>
            </a:extLst>
          </p:cNvPr>
          <p:cNvSpPr>
            <a:spLocks noGrp="1"/>
          </p:cNvSpPr>
          <p:nvPr>
            <p:ph type="body" sz="quarter" idx="3"/>
          </p:nvPr>
        </p:nvSpPr>
        <p:spPr/>
        <p:txBody>
          <a:bodyPr/>
          <a:lstStyle/>
          <a:p>
            <a:r>
              <a:rPr lang="en-CA" noProof="0" dirty="0"/>
              <a:t>Day 3</a:t>
            </a:r>
          </a:p>
        </p:txBody>
      </p:sp>
      <p:sp>
        <p:nvSpPr>
          <p:cNvPr id="6" name="Content Placeholder 5">
            <a:extLst>
              <a:ext uri="{FF2B5EF4-FFF2-40B4-BE49-F238E27FC236}">
                <a16:creationId xmlns:a16="http://schemas.microsoft.com/office/drawing/2014/main" id="{50032E13-9EF3-A63D-B970-A1C29A32DB93}"/>
              </a:ext>
            </a:extLst>
          </p:cNvPr>
          <p:cNvSpPr>
            <a:spLocks noGrp="1"/>
          </p:cNvSpPr>
          <p:nvPr>
            <p:ph sz="quarter" idx="4"/>
          </p:nvPr>
        </p:nvSpPr>
        <p:spPr/>
        <p:txBody>
          <a:bodyPr>
            <a:normAutofit fontScale="92500" lnSpcReduction="10000"/>
          </a:bodyPr>
          <a:lstStyle/>
          <a:p>
            <a:r>
              <a:rPr lang="en-CA" dirty="0"/>
              <a:t>Review Alphabetics</a:t>
            </a:r>
          </a:p>
          <a:p>
            <a:r>
              <a:rPr lang="en-CA" dirty="0"/>
              <a:t>Teacher Resources</a:t>
            </a:r>
          </a:p>
          <a:p>
            <a:r>
              <a:rPr lang="en-CA" dirty="0"/>
              <a:t>Meetings and support</a:t>
            </a:r>
          </a:p>
          <a:p>
            <a:r>
              <a:rPr lang="en-CA" dirty="0"/>
              <a:t>Graduation</a:t>
            </a:r>
          </a:p>
        </p:txBody>
      </p:sp>
    </p:spTree>
    <p:extLst>
      <p:ext uri="{BB962C8B-B14F-4D97-AF65-F5344CB8AC3E}">
        <p14:creationId xmlns:p14="http://schemas.microsoft.com/office/powerpoint/2010/main" val="884313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FC7D2-B2F8-DCAA-C411-39992B1BBDC7}"/>
              </a:ext>
            </a:extLst>
          </p:cNvPr>
          <p:cNvSpPr>
            <a:spLocks noGrp="1"/>
          </p:cNvSpPr>
          <p:nvPr>
            <p:ph type="title"/>
          </p:nvPr>
        </p:nvSpPr>
        <p:spPr/>
        <p:txBody>
          <a:bodyPr/>
          <a:lstStyle/>
          <a:p>
            <a:r>
              <a:rPr lang="en-CA" noProof="0" dirty="0">
                <a:highlight>
                  <a:srgbClr val="00FF00"/>
                </a:highlight>
              </a:rPr>
              <a:t>Agenda – Looking Ahead</a:t>
            </a:r>
          </a:p>
        </p:txBody>
      </p:sp>
      <p:sp>
        <p:nvSpPr>
          <p:cNvPr id="3" name="Text Placeholder 2">
            <a:extLst>
              <a:ext uri="{FF2B5EF4-FFF2-40B4-BE49-F238E27FC236}">
                <a16:creationId xmlns:a16="http://schemas.microsoft.com/office/drawing/2014/main" id="{67048EDF-5A61-7BFB-5DF9-C636C26DA2D0}"/>
              </a:ext>
            </a:extLst>
          </p:cNvPr>
          <p:cNvSpPr>
            <a:spLocks noGrp="1"/>
          </p:cNvSpPr>
          <p:nvPr>
            <p:ph type="body" idx="1"/>
          </p:nvPr>
        </p:nvSpPr>
        <p:spPr/>
        <p:txBody>
          <a:bodyPr/>
          <a:lstStyle/>
          <a:p>
            <a:r>
              <a:rPr lang="en-CA" noProof="0" dirty="0"/>
              <a:t>Day 4 </a:t>
            </a:r>
            <a:r>
              <a:rPr lang="en-CA" noProof="0" dirty="0">
                <a:highlight>
                  <a:srgbClr val="FFFF00"/>
                </a:highlight>
              </a:rPr>
              <a:t>– Insert Date (~2-4 weeks later)</a:t>
            </a:r>
          </a:p>
        </p:txBody>
      </p:sp>
      <p:sp>
        <p:nvSpPr>
          <p:cNvPr id="4" name="Content Placeholder 3">
            <a:extLst>
              <a:ext uri="{FF2B5EF4-FFF2-40B4-BE49-F238E27FC236}">
                <a16:creationId xmlns:a16="http://schemas.microsoft.com/office/drawing/2014/main" id="{72FFB64F-656A-9EA1-AA13-ACC3BCCA16DF}"/>
              </a:ext>
            </a:extLst>
          </p:cNvPr>
          <p:cNvSpPr>
            <a:spLocks noGrp="1"/>
          </p:cNvSpPr>
          <p:nvPr>
            <p:ph sz="half" idx="2"/>
          </p:nvPr>
        </p:nvSpPr>
        <p:spPr/>
        <p:txBody>
          <a:bodyPr/>
          <a:lstStyle/>
          <a:p>
            <a:r>
              <a:rPr lang="en-CA" noProof="0" dirty="0"/>
              <a:t>Review</a:t>
            </a:r>
          </a:p>
          <a:p>
            <a:r>
              <a:rPr lang="en-CA" noProof="0" dirty="0"/>
              <a:t>Fluency</a:t>
            </a:r>
          </a:p>
          <a:p>
            <a:pPr lvl="1"/>
            <a:r>
              <a:rPr lang="en-CA" noProof="0" dirty="0"/>
              <a:t>Key sub-skills</a:t>
            </a:r>
          </a:p>
          <a:p>
            <a:pPr lvl="1"/>
            <a:r>
              <a:rPr lang="en-CA" noProof="0" dirty="0"/>
              <a:t>Explore ABRA</a:t>
            </a:r>
          </a:p>
          <a:p>
            <a:pPr lvl="1"/>
            <a:r>
              <a:rPr lang="en-CA" noProof="0" dirty="0">
                <a:highlight>
                  <a:srgbClr val="FFFF00"/>
                </a:highlight>
              </a:rPr>
              <a:t>Curriculum connections</a:t>
            </a:r>
          </a:p>
          <a:p>
            <a:r>
              <a:rPr lang="en-CA" noProof="0" dirty="0"/>
              <a:t>Overview of READS</a:t>
            </a:r>
          </a:p>
          <a:p>
            <a:pPr lvl="1"/>
            <a:r>
              <a:rPr lang="en-CA" noProof="0" dirty="0"/>
              <a:t>Exploration</a:t>
            </a:r>
          </a:p>
          <a:p>
            <a:pPr lvl="1"/>
            <a:r>
              <a:rPr lang="en-CA" noProof="0" dirty="0">
                <a:highlight>
                  <a:srgbClr val="FFFF00"/>
                </a:highlight>
              </a:rPr>
              <a:t>Curriculum connections</a:t>
            </a:r>
          </a:p>
        </p:txBody>
      </p:sp>
      <p:sp>
        <p:nvSpPr>
          <p:cNvPr id="5" name="Text Placeholder 4">
            <a:extLst>
              <a:ext uri="{FF2B5EF4-FFF2-40B4-BE49-F238E27FC236}">
                <a16:creationId xmlns:a16="http://schemas.microsoft.com/office/drawing/2014/main" id="{8A790A36-2B44-5280-396C-B73DEB793362}"/>
              </a:ext>
            </a:extLst>
          </p:cNvPr>
          <p:cNvSpPr>
            <a:spLocks noGrp="1"/>
          </p:cNvSpPr>
          <p:nvPr>
            <p:ph type="body" sz="quarter" idx="3"/>
          </p:nvPr>
        </p:nvSpPr>
        <p:spPr/>
        <p:txBody>
          <a:bodyPr/>
          <a:lstStyle/>
          <a:p>
            <a:r>
              <a:rPr lang="en-CA" noProof="0" dirty="0"/>
              <a:t>Day 5 – </a:t>
            </a:r>
            <a:r>
              <a:rPr lang="en-CA" noProof="0" dirty="0">
                <a:highlight>
                  <a:srgbClr val="FFFF00"/>
                </a:highlight>
              </a:rPr>
              <a:t>Insert Date (~2-4 weeks later)</a:t>
            </a:r>
          </a:p>
        </p:txBody>
      </p:sp>
      <p:sp>
        <p:nvSpPr>
          <p:cNvPr id="6" name="Content Placeholder 5">
            <a:extLst>
              <a:ext uri="{FF2B5EF4-FFF2-40B4-BE49-F238E27FC236}">
                <a16:creationId xmlns:a16="http://schemas.microsoft.com/office/drawing/2014/main" id="{F500AF45-5304-85C4-8B52-2574B5E9D4C0}"/>
              </a:ext>
            </a:extLst>
          </p:cNvPr>
          <p:cNvSpPr>
            <a:spLocks noGrp="1"/>
          </p:cNvSpPr>
          <p:nvPr>
            <p:ph sz="quarter" idx="4"/>
          </p:nvPr>
        </p:nvSpPr>
        <p:spPr/>
        <p:txBody>
          <a:bodyPr/>
          <a:lstStyle/>
          <a:p>
            <a:r>
              <a:rPr lang="en-CA" noProof="0" dirty="0"/>
              <a:t>Review</a:t>
            </a:r>
          </a:p>
          <a:p>
            <a:r>
              <a:rPr lang="en-CA" noProof="0" dirty="0"/>
              <a:t>Comprehension</a:t>
            </a:r>
          </a:p>
          <a:p>
            <a:pPr lvl="1"/>
            <a:r>
              <a:rPr lang="en-CA" noProof="0" dirty="0"/>
              <a:t>Key sub-skills</a:t>
            </a:r>
          </a:p>
          <a:p>
            <a:pPr lvl="1"/>
            <a:r>
              <a:rPr lang="en-CA" noProof="0" dirty="0"/>
              <a:t>Explore ABRA</a:t>
            </a:r>
          </a:p>
          <a:p>
            <a:pPr lvl="1"/>
            <a:r>
              <a:rPr lang="en-CA" noProof="0" dirty="0">
                <a:highlight>
                  <a:srgbClr val="FFFF00"/>
                </a:highlight>
              </a:rPr>
              <a:t>Curriculum connections</a:t>
            </a:r>
          </a:p>
          <a:p>
            <a:r>
              <a:rPr lang="en-CA" noProof="0" dirty="0"/>
              <a:t>ABRA assessment feature</a:t>
            </a:r>
          </a:p>
          <a:p>
            <a:pPr lvl="1"/>
            <a:r>
              <a:rPr lang="en-CA" noProof="0" dirty="0"/>
              <a:t>Importance of logging in and out</a:t>
            </a:r>
          </a:p>
          <a:p>
            <a:endParaRPr lang="en-CA" noProof="0" dirty="0"/>
          </a:p>
        </p:txBody>
      </p:sp>
    </p:spTree>
    <p:extLst>
      <p:ext uri="{BB962C8B-B14F-4D97-AF65-F5344CB8AC3E}">
        <p14:creationId xmlns:p14="http://schemas.microsoft.com/office/powerpoint/2010/main" val="72004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28AAA-2660-CE55-1704-FE6635DDB08C}"/>
              </a:ext>
            </a:extLst>
          </p:cNvPr>
          <p:cNvSpPr>
            <a:spLocks noGrp="1"/>
          </p:cNvSpPr>
          <p:nvPr>
            <p:ph type="title"/>
          </p:nvPr>
        </p:nvSpPr>
        <p:spPr/>
        <p:txBody>
          <a:bodyPr/>
          <a:lstStyle/>
          <a:p>
            <a:r>
              <a:rPr lang="en-CA" noProof="0" dirty="0"/>
              <a:t>Objectives</a:t>
            </a:r>
          </a:p>
        </p:txBody>
      </p:sp>
      <p:sp>
        <p:nvSpPr>
          <p:cNvPr id="3" name="Content Placeholder 2">
            <a:extLst>
              <a:ext uri="{FF2B5EF4-FFF2-40B4-BE49-F238E27FC236}">
                <a16:creationId xmlns:a16="http://schemas.microsoft.com/office/drawing/2014/main" id="{C14DFAD5-B0BE-F9A5-78B3-C0D49FBB53F0}"/>
              </a:ext>
            </a:extLst>
          </p:cNvPr>
          <p:cNvSpPr>
            <a:spLocks noGrp="1"/>
          </p:cNvSpPr>
          <p:nvPr>
            <p:ph idx="1"/>
          </p:nvPr>
        </p:nvSpPr>
        <p:spPr/>
        <p:txBody>
          <a:bodyPr>
            <a:normAutofit/>
          </a:bodyPr>
          <a:lstStyle/>
          <a:p>
            <a:r>
              <a:rPr lang="en-CA" sz="2800" noProof="0" dirty="0">
                <a:ea typeface="+mn-lt"/>
                <a:cs typeface="+mn-lt"/>
              </a:rPr>
              <a:t>Skills you’ll develop:</a:t>
            </a:r>
          </a:p>
          <a:p>
            <a:pPr lvl="1"/>
            <a:r>
              <a:rPr lang="en-CA" noProof="0" dirty="0">
                <a:ea typeface="+mn-lt"/>
                <a:cs typeface="+mn-lt"/>
              </a:rPr>
              <a:t>Acquire proficiency with the ABRA software: </a:t>
            </a:r>
            <a:r>
              <a:rPr lang="en-CA" noProof="0" dirty="0">
                <a:highlight>
                  <a:srgbClr val="00FF00"/>
                </a:highlight>
                <a:ea typeface="+mn-lt"/>
                <a:cs typeface="+mn-lt"/>
              </a:rPr>
              <a:t>login and out, </a:t>
            </a:r>
            <a:r>
              <a:rPr lang="en-CA" noProof="0" dirty="0">
                <a:ea typeface="+mn-lt"/>
                <a:cs typeface="+mn-lt"/>
              </a:rPr>
              <a:t>navigation, foundational literacy skill areas, connections to </a:t>
            </a:r>
            <a:r>
              <a:rPr lang="en-CA" noProof="0" dirty="0">
                <a:highlight>
                  <a:srgbClr val="FFFF00"/>
                </a:highlight>
                <a:ea typeface="+mn-lt"/>
                <a:cs typeface="+mn-lt"/>
              </a:rPr>
              <a:t>country</a:t>
            </a:r>
            <a:r>
              <a:rPr lang="en-CA" noProof="0" dirty="0">
                <a:ea typeface="+mn-lt"/>
                <a:cs typeface="+mn-lt"/>
              </a:rPr>
              <a:t> curriculum, implementation in classrooms;</a:t>
            </a:r>
          </a:p>
          <a:p>
            <a:pPr lvl="1"/>
            <a:r>
              <a:rPr lang="en-CA" noProof="0" dirty="0">
                <a:ea typeface="+mn-lt"/>
                <a:cs typeface="+mn-lt"/>
              </a:rPr>
              <a:t>Familiarity with READS: navigation, how it can be used to support literacy development, connections to </a:t>
            </a:r>
            <a:r>
              <a:rPr lang="en-CA" noProof="0" dirty="0">
                <a:highlight>
                  <a:srgbClr val="FFFF00"/>
                </a:highlight>
                <a:ea typeface="+mn-lt"/>
                <a:cs typeface="+mn-lt"/>
              </a:rPr>
              <a:t>country</a:t>
            </a:r>
            <a:r>
              <a:rPr lang="en-CA" noProof="0" dirty="0">
                <a:ea typeface="+mn-lt"/>
                <a:cs typeface="+mn-lt"/>
              </a:rPr>
              <a:t> curriculum, implementation in classrooms;</a:t>
            </a:r>
          </a:p>
          <a:p>
            <a:pPr lvl="1"/>
            <a:r>
              <a:rPr lang="en-CA" noProof="0" dirty="0"/>
              <a:t>Explore targeted content from the TPD modules: build competency in key literacy skills;</a:t>
            </a:r>
          </a:p>
          <a:p>
            <a:pPr lvl="1"/>
            <a:r>
              <a:rPr lang="en-CA" noProof="0" dirty="0"/>
              <a:t>Establish a community of practice</a:t>
            </a:r>
            <a:r>
              <a:rPr lang="en-CA" dirty="0"/>
              <a:t>.</a:t>
            </a:r>
            <a:endParaRPr lang="en-CA" noProof="0" dirty="0"/>
          </a:p>
        </p:txBody>
      </p:sp>
    </p:spTree>
    <p:extLst>
      <p:ext uri="{BB962C8B-B14F-4D97-AF65-F5344CB8AC3E}">
        <p14:creationId xmlns:p14="http://schemas.microsoft.com/office/powerpoint/2010/main" val="2193607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4662A-BE62-E94A-E559-8D321348E35E}"/>
              </a:ext>
            </a:extLst>
          </p:cNvPr>
          <p:cNvSpPr>
            <a:spLocks noGrp="1"/>
          </p:cNvSpPr>
          <p:nvPr>
            <p:ph type="title"/>
          </p:nvPr>
        </p:nvSpPr>
        <p:spPr/>
        <p:txBody>
          <a:bodyPr/>
          <a:lstStyle/>
          <a:p>
            <a:r>
              <a:rPr lang="en-CA" noProof="0" dirty="0"/>
              <a:t>Schedule and Deliverables</a:t>
            </a:r>
          </a:p>
        </p:txBody>
      </p:sp>
      <p:sp>
        <p:nvSpPr>
          <p:cNvPr id="3" name="Content Placeholder 2">
            <a:extLst>
              <a:ext uri="{FF2B5EF4-FFF2-40B4-BE49-F238E27FC236}">
                <a16:creationId xmlns:a16="http://schemas.microsoft.com/office/drawing/2014/main" id="{7FEFEF57-7D0A-6941-0857-25691BE08F49}"/>
              </a:ext>
            </a:extLst>
          </p:cNvPr>
          <p:cNvSpPr>
            <a:spLocks noGrp="1"/>
          </p:cNvSpPr>
          <p:nvPr>
            <p:ph idx="1"/>
          </p:nvPr>
        </p:nvSpPr>
        <p:spPr/>
        <p:txBody>
          <a:bodyPr>
            <a:normAutofit lnSpcReduction="10000"/>
          </a:bodyPr>
          <a:lstStyle/>
          <a:p>
            <a:r>
              <a:rPr lang="en-CA" noProof="0" dirty="0">
                <a:highlight>
                  <a:srgbClr val="FFFF00"/>
                </a:highlight>
              </a:rPr>
              <a:t>Insert meeting dates, submission due dates, etc.</a:t>
            </a:r>
          </a:p>
          <a:p>
            <a:r>
              <a:rPr lang="en-CA" noProof="0" dirty="0"/>
              <a:t>Process for submissions</a:t>
            </a:r>
          </a:p>
          <a:p>
            <a:pPr lvl="1"/>
            <a:r>
              <a:rPr lang="en-CA" dirty="0">
                <a:highlight>
                  <a:srgbClr val="FFFF00"/>
                </a:highlight>
              </a:rPr>
              <a:t>Provide links </a:t>
            </a:r>
            <a:r>
              <a:rPr lang="en-CA" noProof="0" dirty="0">
                <a:highlight>
                  <a:srgbClr val="FFFF00"/>
                </a:highlight>
              </a:rPr>
              <a:t>(ex: google forms) or the plan for how and when teachers will be given them (ex: listed in an agenda document, shared in WhatsApp on Mondays, etc.).</a:t>
            </a:r>
          </a:p>
          <a:p>
            <a:pPr lvl="1"/>
            <a:r>
              <a:rPr lang="en-CA" noProof="0" dirty="0">
                <a:highlight>
                  <a:srgbClr val="00FF00"/>
                </a:highlight>
              </a:rPr>
              <a:t>File name conventions that you’d like them to use.</a:t>
            </a:r>
          </a:p>
          <a:p>
            <a:pPr lvl="1"/>
            <a:r>
              <a:rPr lang="en-CA" noProof="0" dirty="0"/>
              <a:t>Preference to have 1 file/submission. </a:t>
            </a:r>
          </a:p>
          <a:p>
            <a:pPr lvl="2"/>
            <a:r>
              <a:rPr lang="en-CA" noProof="0" dirty="0"/>
              <a:t>Useful apps, </a:t>
            </a:r>
            <a:r>
              <a:rPr lang="en-CA" dirty="0"/>
              <a:t>like Genius Scan, can use a phone’s camera to create a PDF of a </a:t>
            </a:r>
            <a:r>
              <a:rPr lang="en-CA" noProof="0" dirty="0"/>
              <a:t>physical copy of a document. Multiple pages can easily be combined into one file.</a:t>
            </a:r>
          </a:p>
          <a:p>
            <a:r>
              <a:rPr lang="en-CA" noProof="0" dirty="0">
                <a:highlight>
                  <a:srgbClr val="00FF00"/>
                </a:highlight>
              </a:rPr>
              <a:t>If relevant, could also talk about process for setting up individualized dates (observations, support, etc.) or other school-based organizational needs. </a:t>
            </a:r>
          </a:p>
        </p:txBody>
      </p:sp>
    </p:spTree>
    <p:extLst>
      <p:ext uri="{BB962C8B-B14F-4D97-AF65-F5344CB8AC3E}">
        <p14:creationId xmlns:p14="http://schemas.microsoft.com/office/powerpoint/2010/main" val="2247088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F8E4E-EB4A-B3E8-2EF2-A01981F065B9}"/>
              </a:ext>
            </a:extLst>
          </p:cNvPr>
          <p:cNvSpPr>
            <a:spLocks noGrp="1"/>
          </p:cNvSpPr>
          <p:nvPr>
            <p:ph type="title"/>
          </p:nvPr>
        </p:nvSpPr>
        <p:spPr/>
        <p:txBody>
          <a:bodyPr/>
          <a:lstStyle/>
          <a:p>
            <a:r>
              <a:rPr lang="en-CA" noProof="0" dirty="0"/>
              <a:t>Expectations</a:t>
            </a:r>
          </a:p>
        </p:txBody>
      </p:sp>
      <p:sp>
        <p:nvSpPr>
          <p:cNvPr id="3" name="Content Placeholder 2">
            <a:extLst>
              <a:ext uri="{FF2B5EF4-FFF2-40B4-BE49-F238E27FC236}">
                <a16:creationId xmlns:a16="http://schemas.microsoft.com/office/drawing/2014/main" id="{9433E327-3825-07D7-CCA9-4E016655405E}"/>
              </a:ext>
            </a:extLst>
          </p:cNvPr>
          <p:cNvSpPr>
            <a:spLocks noGrp="1"/>
          </p:cNvSpPr>
          <p:nvPr>
            <p:ph sz="half" idx="1"/>
          </p:nvPr>
        </p:nvSpPr>
        <p:spPr>
          <a:xfrm>
            <a:off x="838201" y="2803532"/>
            <a:ext cx="5181600" cy="2252647"/>
          </a:xfrm>
        </p:spPr>
        <p:txBody>
          <a:bodyPr>
            <a:normAutofit/>
          </a:bodyPr>
          <a:lstStyle/>
          <a:p>
            <a:r>
              <a:rPr lang="en-CA" noProof="0" dirty="0">
                <a:highlight>
                  <a:srgbClr val="FFFF00"/>
                </a:highlight>
              </a:rPr>
              <a:t>Specific info for project/cohort</a:t>
            </a:r>
          </a:p>
          <a:p>
            <a:r>
              <a:rPr lang="en-CA" noProof="0" dirty="0"/>
              <a:t>Purpose of the </a:t>
            </a:r>
            <a:r>
              <a:rPr lang="en-CA" i="1" noProof="0" dirty="0"/>
              <a:t>Project Commitment</a:t>
            </a:r>
            <a:r>
              <a:rPr lang="en-CA" noProof="0" dirty="0"/>
              <a:t> form</a:t>
            </a:r>
          </a:p>
        </p:txBody>
      </p:sp>
      <p:pic>
        <p:nvPicPr>
          <p:cNvPr id="6" name="Content Placeholder 5" descr="Sample project commitment form participants are asked to sign">
            <a:extLst>
              <a:ext uri="{FF2B5EF4-FFF2-40B4-BE49-F238E27FC236}">
                <a16:creationId xmlns:a16="http://schemas.microsoft.com/office/drawing/2014/main" id="{F4193669-868A-AA1A-4016-B2034D36F5D2}"/>
              </a:ext>
            </a:extLst>
          </p:cNvPr>
          <p:cNvPicPr>
            <a:picLocks noGrp="1" noChangeAspect="1"/>
          </p:cNvPicPr>
          <p:nvPr>
            <p:ph sz="half" idx="2"/>
          </p:nvPr>
        </p:nvPicPr>
        <p:blipFill>
          <a:blip r:embed="rId3"/>
          <a:stretch>
            <a:fillRect/>
          </a:stretch>
        </p:blipFill>
        <p:spPr>
          <a:xfrm>
            <a:off x="6172200" y="2081178"/>
            <a:ext cx="5181600" cy="3697356"/>
          </a:xfrm>
          <a:ln>
            <a:solidFill>
              <a:schemeClr val="bg1">
                <a:lumMod val="50000"/>
              </a:schemeClr>
            </a:solidFill>
          </a:ln>
        </p:spPr>
      </p:pic>
    </p:spTree>
    <p:extLst>
      <p:ext uri="{BB962C8B-B14F-4D97-AF65-F5344CB8AC3E}">
        <p14:creationId xmlns:p14="http://schemas.microsoft.com/office/powerpoint/2010/main" val="2245261911"/>
      </p:ext>
    </p:extLst>
  </p:cSld>
  <p:clrMapOvr>
    <a:masterClrMapping/>
  </p:clrMapOvr>
</p:sld>
</file>

<file path=ppt/theme/theme1.xml><?xml version="1.0" encoding="utf-8"?>
<a:theme xmlns:a="http://schemas.openxmlformats.org/drawingml/2006/main" name="Office Theme">
  <a:themeElements>
    <a:clrScheme name="LTK Colour Theme">
      <a:dk1>
        <a:srgbClr val="000000"/>
      </a:dk1>
      <a:lt1>
        <a:srgbClr val="FFFFFF"/>
      </a:lt1>
      <a:dk2>
        <a:srgbClr val="1F4498"/>
      </a:dk2>
      <a:lt2>
        <a:srgbClr val="F06623"/>
      </a:lt2>
      <a:accent1>
        <a:srgbClr val="A7C54B"/>
      </a:accent1>
      <a:accent2>
        <a:srgbClr val="04AED0"/>
      </a:accent2>
      <a:accent3>
        <a:srgbClr val="369D61"/>
      </a:accent3>
      <a:accent4>
        <a:srgbClr val="A662DF"/>
      </a:accent4>
      <a:accent5>
        <a:srgbClr val="FAA91B"/>
      </a:accent5>
      <a:accent6>
        <a:srgbClr val="EC187B"/>
      </a:accent6>
      <a:hlink>
        <a:srgbClr val="04AED0"/>
      </a:hlink>
      <a:folHlink>
        <a:srgbClr val="9866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CE9D0C4-5A22-3F45-972E-886EE8FF79B1}" vid="{9D6B8480-656B-4B45-8163-56057517BD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4299</TotalTime>
  <Words>4218</Words>
  <Application>Microsoft Macintosh PowerPoint</Application>
  <PresentationFormat>Widescreen</PresentationFormat>
  <Paragraphs>419</Paragraphs>
  <Slides>41</Slides>
  <Notes>36</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Aptos</vt:lpstr>
      <vt:lpstr>Arial</vt:lpstr>
      <vt:lpstr>Calibri</vt:lpstr>
      <vt:lpstr>Candara</vt:lpstr>
      <vt:lpstr>Helvetica</vt:lpstr>
      <vt:lpstr>Wingdings</vt:lpstr>
      <vt:lpstr>Office Theme</vt:lpstr>
      <vt:lpstr>Teaching Early Literacy with the Learning Toolkit+</vt:lpstr>
      <vt:lpstr>Icebreaker</vt:lpstr>
      <vt:lpstr>Agenda – Day 1</vt:lpstr>
      <vt:lpstr>Agenda – Looking Ahead</vt:lpstr>
      <vt:lpstr>Agenda – Looking Ahead</vt:lpstr>
      <vt:lpstr>Agenda – Looking Ahead</vt:lpstr>
      <vt:lpstr>Objectives</vt:lpstr>
      <vt:lpstr>Schedule and Deliverables</vt:lpstr>
      <vt:lpstr>Expectations</vt:lpstr>
      <vt:lpstr>Learning in a Blended Environment</vt:lpstr>
      <vt:lpstr>Coffee/Tea Break?</vt:lpstr>
      <vt:lpstr>Global Literacy Crisis</vt:lpstr>
      <vt:lpstr>Global Literacy Crisis</vt:lpstr>
      <vt:lpstr>Evidence-Based Practice</vt:lpstr>
      <vt:lpstr>Evidence-Based Practice: LTK+</vt:lpstr>
      <vt:lpstr>National Reading Panel</vt:lpstr>
      <vt:lpstr>A Balanced Literacy Approach</vt:lpstr>
      <vt:lpstr>Foundational Literacy Skills</vt:lpstr>
      <vt:lpstr>Define Key Terms</vt:lpstr>
      <vt:lpstr>Define Key Terms</vt:lpstr>
      <vt:lpstr>What is Phonemic Awareness?</vt:lpstr>
      <vt:lpstr>What is Phonemic Awareness?</vt:lpstr>
      <vt:lpstr>Teaching Blending &amp; Segmenting</vt:lpstr>
      <vt:lpstr>Define Key Terms</vt:lpstr>
      <vt:lpstr>Define Key Terms</vt:lpstr>
      <vt:lpstr>Define Key Terms</vt:lpstr>
      <vt:lpstr>Lunch Break</vt:lpstr>
      <vt:lpstr>Activity</vt:lpstr>
      <vt:lpstr>Define Key Terms</vt:lpstr>
      <vt:lpstr>Define Key Terms</vt:lpstr>
      <vt:lpstr>Define Key Terms</vt:lpstr>
      <vt:lpstr>Define Key Terms</vt:lpstr>
      <vt:lpstr>Questions?</vt:lpstr>
      <vt:lpstr>TPD Modules</vt:lpstr>
      <vt:lpstr>How to Access the TPD Modules</vt:lpstr>
      <vt:lpstr>Demo the TPD Modules</vt:lpstr>
      <vt:lpstr>Explore the TPD Modules</vt:lpstr>
      <vt:lpstr>Meetings &amp; Other Support</vt:lpstr>
      <vt:lpstr>Graduation Criteria</vt:lpstr>
      <vt:lpstr>Reminder: Deliverables</vt:lpstr>
      <vt:lpstr>Questions?</vt:lpstr>
    </vt:vector>
  </TitlesOfParts>
  <Manager/>
  <Company>CSLP / CU</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Early Literacy with LTK+</dc:title>
  <dc:subject>Training Day 1</dc:subject>
  <dc:creator>CSLP</dc:creator>
  <cp:keywords/>
  <dc:description/>
  <cp:lastModifiedBy>Anne Wade</cp:lastModifiedBy>
  <cp:revision>56</cp:revision>
  <dcterms:created xsi:type="dcterms:W3CDTF">2024-12-03T16:35:29Z</dcterms:created>
  <dcterms:modified xsi:type="dcterms:W3CDTF">2025-08-24T21:18:39Z</dcterms:modified>
  <cp:category/>
</cp:coreProperties>
</file>