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11" Type="http://schemas.openxmlformats.org/officeDocument/2006/relationships/slide" Target="slides/slide7.xml"/><Relationship Id="rId22" Type="http://schemas.openxmlformats.org/officeDocument/2006/relationships/slide" Target="slides/slide18.xml"/><Relationship Id="rId10" Type="http://schemas.openxmlformats.org/officeDocument/2006/relationships/slide" Target="slides/slide6.xml"/><Relationship Id="rId21" Type="http://schemas.openxmlformats.org/officeDocument/2006/relationships/slide" Target="slides/slide17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72864f6290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72864f629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K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K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K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K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K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K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K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K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K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K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K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KE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Relationship Id="rId4" Type="http://schemas.openxmlformats.org/officeDocument/2006/relationships/image" Target="../media/image5.png"/><Relationship Id="rId5" Type="http://schemas.openxmlformats.org/officeDocument/2006/relationships/image" Target="../media/image7.png"/><Relationship Id="rId6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6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png"/><Relationship Id="rId4" Type="http://schemas.openxmlformats.org/officeDocument/2006/relationships/image" Target="../media/image15.png"/><Relationship Id="rId5" Type="http://schemas.openxmlformats.org/officeDocument/2006/relationships/image" Target="../media/image1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2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4.png"/><Relationship Id="rId4" Type="http://schemas.openxmlformats.org/officeDocument/2006/relationships/image" Target="../media/image2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8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5.png"/><Relationship Id="rId4" Type="http://schemas.openxmlformats.org/officeDocument/2006/relationships/image" Target="../media/image21.png"/><Relationship Id="rId5" Type="http://schemas.openxmlformats.org/officeDocument/2006/relationships/image" Target="../media/image2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7.png"/><Relationship Id="rId4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9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pic>
        <p:nvPicPr>
          <p:cNvPr id="85" name="Google Shape;85;p1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12064" l="21735" r="50000" t="64586"/>
          <a:stretch/>
        </p:blipFill>
        <p:spPr>
          <a:xfrm>
            <a:off x="284575" y="92597"/>
            <a:ext cx="11622849" cy="67654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KE"/>
              <a:t>Insight on a Sub- activity (Basic decoding)</a:t>
            </a:r>
            <a:endParaRPr/>
          </a:p>
        </p:txBody>
      </p:sp>
      <p:pic>
        <p:nvPicPr>
          <p:cNvPr id="149" name="Google Shape;149;p2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12391"/>
          <a:stretch/>
        </p:blipFill>
        <p:spPr>
          <a:xfrm>
            <a:off x="94594" y="1317007"/>
            <a:ext cx="2784070" cy="2789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2"/>
          <p:cNvPicPr preferRelativeResize="0"/>
          <p:nvPr/>
        </p:nvPicPr>
        <p:blipFill rotWithShape="1">
          <a:blip r:embed="rId4">
            <a:alphaModFix/>
          </a:blip>
          <a:srcRect b="8382" l="0" r="0" t="12633"/>
          <a:stretch/>
        </p:blipFill>
        <p:spPr>
          <a:xfrm>
            <a:off x="2878664" y="2118485"/>
            <a:ext cx="2971366" cy="2237402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2"/>
          <p:cNvSpPr/>
          <p:nvPr/>
        </p:nvSpPr>
        <p:spPr>
          <a:xfrm rot="5400000">
            <a:off x="1208121" y="1985935"/>
            <a:ext cx="291916" cy="265100"/>
          </a:xfrm>
          <a:prstGeom prst="rightArrow">
            <a:avLst>
              <a:gd fmla="val 34142" name="adj1"/>
              <a:gd fmla="val 52453" name="adj2"/>
            </a:avLst>
          </a:prstGeom>
          <a:solidFill>
            <a:srgbClr val="800000"/>
          </a:solidFill>
          <a:ln cap="flat" cmpd="sng" w="9525">
            <a:solidFill>
              <a:srgbClr val="8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8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52" name="Google Shape;152;p22"/>
          <p:cNvSpPr/>
          <p:nvPr/>
        </p:nvSpPr>
        <p:spPr>
          <a:xfrm flipH="1" rot="-5400000">
            <a:off x="4217030" y="2235088"/>
            <a:ext cx="282520" cy="175179"/>
          </a:xfrm>
          <a:prstGeom prst="rightArrow">
            <a:avLst>
              <a:gd fmla="val 50000" name="adj1"/>
              <a:gd fmla="val 52453" name="adj2"/>
            </a:avLst>
          </a:prstGeom>
          <a:solidFill>
            <a:srgbClr val="800000"/>
          </a:solidFill>
          <a:ln cap="flat" cmpd="sng" w="9525">
            <a:solidFill>
              <a:srgbClr val="8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8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pic>
        <p:nvPicPr>
          <p:cNvPr id="153" name="Google Shape;153;p22"/>
          <p:cNvPicPr preferRelativeResize="0"/>
          <p:nvPr/>
        </p:nvPicPr>
        <p:blipFill rotWithShape="1">
          <a:blip r:embed="rId5">
            <a:alphaModFix/>
          </a:blip>
          <a:srcRect b="0" l="0" r="0" t="11908"/>
          <a:stretch/>
        </p:blipFill>
        <p:spPr>
          <a:xfrm>
            <a:off x="5736477" y="2620121"/>
            <a:ext cx="3011176" cy="2060028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22"/>
          <p:cNvSpPr/>
          <p:nvPr/>
        </p:nvSpPr>
        <p:spPr>
          <a:xfrm rot="5563300">
            <a:off x="7547059" y="2632918"/>
            <a:ext cx="282520" cy="157655"/>
          </a:xfrm>
          <a:prstGeom prst="rightArrow">
            <a:avLst>
              <a:gd fmla="val 50000" name="adj1"/>
              <a:gd fmla="val 52453" name="adj2"/>
            </a:avLst>
          </a:prstGeom>
          <a:solidFill>
            <a:srgbClr val="800000"/>
          </a:solidFill>
          <a:ln cap="flat" cmpd="sng" w="9525">
            <a:solidFill>
              <a:srgbClr val="8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8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pic>
        <p:nvPicPr>
          <p:cNvPr id="155" name="Google Shape;155;p22"/>
          <p:cNvPicPr preferRelativeResize="0"/>
          <p:nvPr/>
        </p:nvPicPr>
        <p:blipFill rotWithShape="1">
          <a:blip r:embed="rId6">
            <a:alphaModFix/>
          </a:blip>
          <a:srcRect b="14902" l="0" r="0" t="13358"/>
          <a:stretch/>
        </p:blipFill>
        <p:spPr>
          <a:xfrm>
            <a:off x="8944890" y="3568535"/>
            <a:ext cx="2838899" cy="2422361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22"/>
          <p:cNvSpPr/>
          <p:nvPr/>
        </p:nvSpPr>
        <p:spPr>
          <a:xfrm flipH="1" rot="-5400000">
            <a:off x="11300130" y="3703805"/>
            <a:ext cx="282520" cy="175180"/>
          </a:xfrm>
          <a:prstGeom prst="rightArrow">
            <a:avLst>
              <a:gd fmla="val 50000" name="adj1"/>
              <a:gd fmla="val 52453" name="adj2"/>
            </a:avLst>
          </a:prstGeom>
          <a:solidFill>
            <a:srgbClr val="800000"/>
          </a:solidFill>
          <a:ln cap="flat" cmpd="sng" w="9525">
            <a:solidFill>
              <a:srgbClr val="8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8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KE"/>
              <a:t>Kenya Teacher Guide</a:t>
            </a:r>
            <a:endParaRPr/>
          </a:p>
        </p:txBody>
      </p:sp>
      <p:pic>
        <p:nvPicPr>
          <p:cNvPr id="162" name="Google Shape;162;p2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19359" r="19701" t="12391"/>
          <a:stretch/>
        </p:blipFill>
        <p:spPr>
          <a:xfrm>
            <a:off x="7744174" y="481758"/>
            <a:ext cx="3652800" cy="328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3"/>
          <p:cNvPicPr preferRelativeResize="0"/>
          <p:nvPr/>
        </p:nvPicPr>
        <p:blipFill rotWithShape="1">
          <a:blip r:embed="rId4">
            <a:alphaModFix/>
          </a:blip>
          <a:srcRect b="0" l="0" r="0" t="12633"/>
          <a:stretch/>
        </p:blipFill>
        <p:spPr>
          <a:xfrm>
            <a:off x="7342379" y="4098799"/>
            <a:ext cx="4456386" cy="243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3"/>
          <p:cNvPicPr preferRelativeResize="0"/>
          <p:nvPr/>
        </p:nvPicPr>
        <p:blipFill rotWithShape="1">
          <a:blip r:embed="rId5">
            <a:alphaModFix/>
          </a:blip>
          <a:srcRect b="0" l="0" r="0" t="12875"/>
          <a:stretch/>
        </p:blipFill>
        <p:spPr>
          <a:xfrm>
            <a:off x="484575" y="1801450"/>
            <a:ext cx="6624749" cy="360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KE"/>
              <a:t>Parental Engagement Resources</a:t>
            </a:r>
            <a:endParaRPr/>
          </a:p>
        </p:txBody>
      </p:sp>
      <p:pic>
        <p:nvPicPr>
          <p:cNvPr id="170" name="Google Shape;17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60696" y="1690701"/>
            <a:ext cx="6800381" cy="5167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KE"/>
              <a:t>Learners’ Lobby  Page</a:t>
            </a:r>
            <a:endParaRPr/>
          </a:p>
        </p:txBody>
      </p:sp>
      <p:pic>
        <p:nvPicPr>
          <p:cNvPr id="176" name="Google Shape;176;p2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12216"/>
          <a:stretch/>
        </p:blipFill>
        <p:spPr>
          <a:xfrm>
            <a:off x="1902372" y="1576552"/>
            <a:ext cx="9451427" cy="4777336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25"/>
          <p:cNvSpPr/>
          <p:nvPr/>
        </p:nvSpPr>
        <p:spPr>
          <a:xfrm rot="5400000">
            <a:off x="4547104" y="4091401"/>
            <a:ext cx="1152128" cy="648072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800000"/>
          </a:solidFill>
          <a:ln cap="flat" cmpd="sng" w="9525">
            <a:solidFill>
              <a:srgbClr val="8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8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6"/>
          <p:cNvSpPr txBox="1"/>
          <p:nvPr>
            <p:ph type="title"/>
          </p:nvPr>
        </p:nvSpPr>
        <p:spPr>
          <a:xfrm>
            <a:off x="838200" y="78829"/>
            <a:ext cx="10515600" cy="100899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KE" sz="4000"/>
              <a:t>Working with ABRA: Select an Activity and a Story</a:t>
            </a:r>
            <a:endParaRPr sz="4000"/>
          </a:p>
        </p:txBody>
      </p:sp>
      <p:pic>
        <p:nvPicPr>
          <p:cNvPr id="183" name="Google Shape;183;p2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19010" l="21468" r="21468" t="12875"/>
          <a:stretch/>
        </p:blipFill>
        <p:spPr>
          <a:xfrm>
            <a:off x="3843526" y="2322786"/>
            <a:ext cx="4148074" cy="34473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26"/>
          <p:cNvPicPr preferRelativeResize="0"/>
          <p:nvPr/>
        </p:nvPicPr>
        <p:blipFill rotWithShape="1">
          <a:blip r:embed="rId4">
            <a:alphaModFix/>
          </a:blip>
          <a:srcRect b="19010" l="21166" r="21770" t="12150"/>
          <a:stretch/>
        </p:blipFill>
        <p:spPr>
          <a:xfrm>
            <a:off x="7914767" y="3258206"/>
            <a:ext cx="4277233" cy="35209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26"/>
          <p:cNvPicPr preferRelativeResize="0"/>
          <p:nvPr/>
        </p:nvPicPr>
        <p:blipFill rotWithShape="1">
          <a:blip r:embed="rId5">
            <a:alphaModFix/>
          </a:blip>
          <a:srcRect b="18043" l="20562" r="21165" t="11426"/>
          <a:stretch/>
        </p:blipFill>
        <p:spPr>
          <a:xfrm>
            <a:off x="137112" y="1087822"/>
            <a:ext cx="3783247" cy="30690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2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19252" l="21317" r="22072" t="11667"/>
          <a:stretch/>
        </p:blipFill>
        <p:spPr>
          <a:xfrm>
            <a:off x="8250595" y="3685341"/>
            <a:ext cx="3941400" cy="300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7"/>
          <p:cNvPicPr preferRelativeResize="0"/>
          <p:nvPr/>
        </p:nvPicPr>
        <p:blipFill rotWithShape="1">
          <a:blip r:embed="rId4">
            <a:alphaModFix/>
          </a:blip>
          <a:srcRect b="19010" l="21619" r="21920" t="12634"/>
          <a:stretch/>
        </p:blipFill>
        <p:spPr>
          <a:xfrm>
            <a:off x="192395" y="135838"/>
            <a:ext cx="3930869" cy="2974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27"/>
          <p:cNvPicPr preferRelativeResize="0"/>
          <p:nvPr/>
        </p:nvPicPr>
        <p:blipFill rotWithShape="1">
          <a:blip r:embed="rId5">
            <a:alphaModFix/>
          </a:blip>
          <a:srcRect b="19494" l="21619" r="21769" t="12149"/>
          <a:stretch/>
        </p:blipFill>
        <p:spPr>
          <a:xfrm>
            <a:off x="4264716" y="2274572"/>
            <a:ext cx="3941381" cy="2974428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27"/>
          <p:cNvSpPr txBox="1"/>
          <p:nvPr/>
        </p:nvSpPr>
        <p:spPr>
          <a:xfrm>
            <a:off x="4264725" y="193000"/>
            <a:ext cx="6176400" cy="72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Font typeface="Calibri"/>
              <a:buAutoNum type="arabicPeriod"/>
            </a:pPr>
            <a:r>
              <a:rPr lang="en-KE" sz="3000">
                <a:latin typeface="Calibri"/>
                <a:ea typeface="Calibri"/>
                <a:cs typeface="Calibri"/>
                <a:sym typeface="Calibri"/>
              </a:rPr>
              <a:t>Select a Level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27"/>
          <p:cNvSpPr txBox="1"/>
          <p:nvPr/>
        </p:nvSpPr>
        <p:spPr>
          <a:xfrm>
            <a:off x="1533375" y="3455025"/>
            <a:ext cx="2589900" cy="72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KE" sz="3000">
                <a:latin typeface="Calibri"/>
                <a:ea typeface="Calibri"/>
                <a:cs typeface="Calibri"/>
                <a:sym typeface="Calibri"/>
              </a:rPr>
              <a:t>2. Play Activity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27"/>
          <p:cNvSpPr txBox="1"/>
          <p:nvPr/>
        </p:nvSpPr>
        <p:spPr>
          <a:xfrm>
            <a:off x="3742300" y="5805675"/>
            <a:ext cx="4408200" cy="72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KE" sz="3000">
                <a:latin typeface="Calibri"/>
                <a:ea typeface="Calibri"/>
                <a:cs typeface="Calibri"/>
                <a:sym typeface="Calibri"/>
              </a:rPr>
              <a:t>3. Click on Help for support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KE"/>
              <a:t>Accessing Assessment Reports</a:t>
            </a:r>
            <a:endParaRPr/>
          </a:p>
        </p:txBody>
      </p:sp>
      <p:pic>
        <p:nvPicPr>
          <p:cNvPr id="201" name="Google Shape;201;p2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5040" l="1434" r="0" t="11145"/>
          <a:stretch/>
        </p:blipFill>
        <p:spPr>
          <a:xfrm>
            <a:off x="2002280" y="1825625"/>
            <a:ext cx="8187440" cy="4351338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28"/>
          <p:cNvSpPr/>
          <p:nvPr/>
        </p:nvSpPr>
        <p:spPr>
          <a:xfrm rot="2125029">
            <a:off x="5110635" y="3568750"/>
            <a:ext cx="551702" cy="217383"/>
          </a:xfrm>
          <a:prstGeom prst="rightArrow">
            <a:avLst>
              <a:gd fmla="val 50000" name="adj1"/>
              <a:gd fmla="val 52453" name="adj2"/>
            </a:avLst>
          </a:prstGeom>
          <a:solidFill>
            <a:srgbClr val="800000"/>
          </a:solidFill>
          <a:ln cap="flat" cmpd="sng" w="9525">
            <a:solidFill>
              <a:srgbClr val="8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8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9"/>
          <p:cNvSpPr txBox="1"/>
          <p:nvPr>
            <p:ph type="title"/>
          </p:nvPr>
        </p:nvSpPr>
        <p:spPr>
          <a:xfrm>
            <a:off x="591575" y="332950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KE"/>
              <a:t>Report for Class </a:t>
            </a:r>
            <a:endParaRPr/>
          </a:p>
        </p:txBody>
      </p:sp>
      <p:pic>
        <p:nvPicPr>
          <p:cNvPr id="208" name="Google Shape;208;p2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12633"/>
          <a:stretch/>
        </p:blipFill>
        <p:spPr>
          <a:xfrm>
            <a:off x="741700" y="1733400"/>
            <a:ext cx="5745600" cy="339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29"/>
          <p:cNvPicPr preferRelativeResize="0"/>
          <p:nvPr/>
        </p:nvPicPr>
        <p:blipFill rotWithShape="1">
          <a:blip r:embed="rId4">
            <a:alphaModFix/>
          </a:blip>
          <a:srcRect b="0" l="17542" r="19806" t="11184"/>
          <a:stretch/>
        </p:blipFill>
        <p:spPr>
          <a:xfrm>
            <a:off x="6588650" y="907900"/>
            <a:ext cx="5207951" cy="4614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0"/>
          <p:cNvSpPr txBox="1"/>
          <p:nvPr>
            <p:ph type="title"/>
          </p:nvPr>
        </p:nvSpPr>
        <p:spPr>
          <a:xfrm>
            <a:off x="115614" y="365125"/>
            <a:ext cx="1123818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KE"/>
              <a:t>Class Report: Alphabetics</a:t>
            </a:r>
            <a:endParaRPr/>
          </a:p>
        </p:txBody>
      </p:sp>
      <p:pic>
        <p:nvPicPr>
          <p:cNvPr id="215" name="Google Shape;215;p3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7126" r="9842" t="10701"/>
          <a:stretch/>
        </p:blipFill>
        <p:spPr>
          <a:xfrm>
            <a:off x="2335281" y="1690702"/>
            <a:ext cx="7072200" cy="4753800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30"/>
          <p:cNvSpPr/>
          <p:nvPr/>
        </p:nvSpPr>
        <p:spPr>
          <a:xfrm>
            <a:off x="2627125" y="2080250"/>
            <a:ext cx="868500" cy="589800"/>
          </a:xfrm>
          <a:prstGeom prst="ellipse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KE"/>
              <a:t>Student (learner) Report </a:t>
            </a:r>
            <a:endParaRPr/>
          </a:p>
        </p:txBody>
      </p:sp>
      <p:pic>
        <p:nvPicPr>
          <p:cNvPr id="222" name="Google Shape;222;p3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12391"/>
          <a:stretch/>
        </p:blipFill>
        <p:spPr>
          <a:xfrm>
            <a:off x="161148" y="1471447"/>
            <a:ext cx="4357302" cy="238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31"/>
          <p:cNvPicPr preferRelativeResize="0"/>
          <p:nvPr/>
        </p:nvPicPr>
        <p:blipFill rotWithShape="1">
          <a:blip r:embed="rId4">
            <a:alphaModFix/>
          </a:blip>
          <a:srcRect b="3551" l="7579" r="6370" t="12875"/>
          <a:stretch/>
        </p:blipFill>
        <p:spPr>
          <a:xfrm>
            <a:off x="3237186" y="2385847"/>
            <a:ext cx="4519144" cy="2743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31"/>
          <p:cNvPicPr preferRelativeResize="0"/>
          <p:nvPr/>
        </p:nvPicPr>
        <p:blipFill rotWithShape="1">
          <a:blip r:embed="rId5">
            <a:alphaModFix/>
          </a:blip>
          <a:srcRect b="0" l="6974" r="7881" t="11667"/>
          <a:stretch/>
        </p:blipFill>
        <p:spPr>
          <a:xfrm>
            <a:off x="7276397" y="3857296"/>
            <a:ext cx="4292623" cy="27833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4"/>
          <p:cNvSpPr txBox="1"/>
          <p:nvPr>
            <p:ph type="title"/>
          </p:nvPr>
        </p:nvSpPr>
        <p:spPr>
          <a:xfrm>
            <a:off x="452150" y="515250"/>
            <a:ext cx="36225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KE"/>
              <a:t>Learner or Teacher Login</a:t>
            </a:r>
            <a:endParaRPr/>
          </a:p>
        </p:txBody>
      </p:sp>
      <p:pic>
        <p:nvPicPr>
          <p:cNvPr descr="LTK_Home.tiff" id="91" name="Google Shape;91;p1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84675" y="724475"/>
            <a:ext cx="7962600" cy="559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KE"/>
              <a:t>Log in to the Teacher’s Resources (R)</a:t>
            </a:r>
            <a:endParaRPr/>
          </a:p>
        </p:txBody>
      </p:sp>
      <p:pic>
        <p:nvPicPr>
          <p:cNvPr id="97" name="Google Shape;97;p1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5040" l="1434" r="0" t="11145"/>
          <a:stretch/>
        </p:blipFill>
        <p:spPr>
          <a:xfrm>
            <a:off x="2002280" y="1825625"/>
            <a:ext cx="8187440" cy="4351338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5"/>
          <p:cNvSpPr/>
          <p:nvPr/>
        </p:nvSpPr>
        <p:spPr>
          <a:xfrm rot="2994599">
            <a:off x="4300631" y="3309335"/>
            <a:ext cx="1152127" cy="428515"/>
          </a:xfrm>
          <a:prstGeom prst="rightArrow">
            <a:avLst>
              <a:gd fmla="val 50000" name="adj1"/>
              <a:gd fmla="val 52453" name="adj2"/>
            </a:avLst>
          </a:prstGeom>
          <a:solidFill>
            <a:srgbClr val="800000"/>
          </a:solidFill>
          <a:ln cap="flat" cmpd="sng" w="9525">
            <a:solidFill>
              <a:srgbClr val="8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8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KE"/>
              <a:t>Teacher Resources</a:t>
            </a:r>
            <a:endParaRPr/>
          </a:p>
        </p:txBody>
      </p:sp>
      <p:pic>
        <p:nvPicPr>
          <p:cNvPr id="104" name="Google Shape;104;p1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11667"/>
          <a:stretch/>
        </p:blipFill>
        <p:spPr>
          <a:xfrm>
            <a:off x="1115175" y="1581025"/>
            <a:ext cx="8967600" cy="52281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6"/>
          <p:cNvSpPr/>
          <p:nvPr/>
        </p:nvSpPr>
        <p:spPr>
          <a:xfrm rot="5400000">
            <a:off x="5285531" y="1359064"/>
            <a:ext cx="627000" cy="428400"/>
          </a:xfrm>
          <a:prstGeom prst="rightArrow">
            <a:avLst>
              <a:gd fmla="val 50000" name="adj1"/>
              <a:gd fmla="val 52453" name="adj2"/>
            </a:avLst>
          </a:prstGeom>
          <a:solidFill>
            <a:srgbClr val="800000"/>
          </a:solidFill>
          <a:ln cap="flat" cmpd="sng" w="9525">
            <a:solidFill>
              <a:srgbClr val="8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8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KE"/>
              <a:t>Using ABRA</a:t>
            </a:r>
            <a:endParaRPr/>
          </a:p>
        </p:txBody>
      </p:sp>
      <p:pic>
        <p:nvPicPr>
          <p:cNvPr id="111" name="Google Shape;111;p1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12391"/>
          <a:stretch/>
        </p:blipFill>
        <p:spPr>
          <a:xfrm>
            <a:off x="727150" y="1484075"/>
            <a:ext cx="5445900" cy="330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7"/>
          <p:cNvPicPr preferRelativeResize="0"/>
          <p:nvPr/>
        </p:nvPicPr>
        <p:blipFill rotWithShape="1">
          <a:blip r:embed="rId4">
            <a:alphaModFix/>
          </a:blip>
          <a:srcRect b="0" l="0" r="0" t="11908"/>
          <a:stretch/>
        </p:blipFill>
        <p:spPr>
          <a:xfrm>
            <a:off x="6331900" y="3579475"/>
            <a:ext cx="5742151" cy="3161471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7"/>
          <p:cNvSpPr/>
          <p:nvPr/>
        </p:nvSpPr>
        <p:spPr>
          <a:xfrm rot="5400000">
            <a:off x="9820925" y="3037235"/>
            <a:ext cx="796800" cy="287700"/>
          </a:xfrm>
          <a:prstGeom prst="rightArrow">
            <a:avLst>
              <a:gd fmla="val 50000" name="adj1"/>
              <a:gd fmla="val 52453" name="adj2"/>
            </a:avLst>
          </a:prstGeom>
          <a:solidFill>
            <a:srgbClr val="800000"/>
          </a:solidFill>
          <a:ln cap="flat" cmpd="sng" w="9525">
            <a:solidFill>
              <a:srgbClr val="8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8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pic>
        <p:nvPicPr>
          <p:cNvPr id="119" name="Google Shape;119;p1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12391"/>
          <a:stretch/>
        </p:blipFill>
        <p:spPr>
          <a:xfrm>
            <a:off x="0" y="91121"/>
            <a:ext cx="12080087" cy="66144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9"/>
          <p:cNvSpPr txBox="1"/>
          <p:nvPr>
            <p:ph type="title"/>
          </p:nvPr>
        </p:nvSpPr>
        <p:spPr>
          <a:xfrm>
            <a:off x="537950" y="450900"/>
            <a:ext cx="32259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KE"/>
              <a:t>Kenya Materials</a:t>
            </a:r>
            <a:endParaRPr/>
          </a:p>
        </p:txBody>
      </p:sp>
      <p:pic>
        <p:nvPicPr>
          <p:cNvPr id="125" name="Google Shape;12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77873" y="450900"/>
            <a:ext cx="8560524" cy="6270524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9"/>
          <p:cNvSpPr/>
          <p:nvPr/>
        </p:nvSpPr>
        <p:spPr>
          <a:xfrm rot="5400000">
            <a:off x="8823700" y="461010"/>
            <a:ext cx="796800" cy="287700"/>
          </a:xfrm>
          <a:prstGeom prst="rightArrow">
            <a:avLst>
              <a:gd fmla="val 50000" name="adj1"/>
              <a:gd fmla="val 52453" name="adj2"/>
            </a:avLst>
          </a:prstGeom>
          <a:solidFill>
            <a:srgbClr val="800000"/>
          </a:solidFill>
          <a:ln cap="flat" cmpd="sng" w="9525">
            <a:solidFill>
              <a:srgbClr val="8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8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KE"/>
              <a:t>ABRA Activities </a:t>
            </a:r>
            <a:endParaRPr/>
          </a:p>
        </p:txBody>
      </p:sp>
      <p:pic>
        <p:nvPicPr>
          <p:cNvPr id="132" name="Google Shape;132;p2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12149"/>
          <a:stretch/>
        </p:blipFill>
        <p:spPr>
          <a:xfrm>
            <a:off x="1533375" y="1849075"/>
            <a:ext cx="9232500" cy="48633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20"/>
          <p:cNvSpPr/>
          <p:nvPr/>
        </p:nvSpPr>
        <p:spPr>
          <a:xfrm rot="5400000">
            <a:off x="7138685" y="2414113"/>
            <a:ext cx="435300" cy="287700"/>
          </a:xfrm>
          <a:prstGeom prst="rightArrow">
            <a:avLst>
              <a:gd fmla="val 50000" name="adj1"/>
              <a:gd fmla="val 52453" name="adj2"/>
            </a:avLst>
          </a:prstGeom>
          <a:solidFill>
            <a:srgbClr val="800000"/>
          </a:solidFill>
          <a:ln cap="flat" cmpd="sng" w="9525">
            <a:solidFill>
              <a:srgbClr val="8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8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34" name="Google Shape;134;p20"/>
          <p:cNvSpPr/>
          <p:nvPr/>
        </p:nvSpPr>
        <p:spPr>
          <a:xfrm rot="5400000">
            <a:off x="7062775" y="3925052"/>
            <a:ext cx="587100" cy="395400"/>
          </a:xfrm>
          <a:prstGeom prst="rightArrow">
            <a:avLst>
              <a:gd fmla="val 50000" name="adj1"/>
              <a:gd fmla="val 52453" name="adj2"/>
            </a:avLst>
          </a:prstGeom>
          <a:solidFill>
            <a:srgbClr val="800000"/>
          </a:solidFill>
          <a:ln cap="flat" cmpd="sng" w="9525">
            <a:solidFill>
              <a:srgbClr val="8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8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35" name="Google Shape;135;p20"/>
          <p:cNvSpPr/>
          <p:nvPr/>
        </p:nvSpPr>
        <p:spPr>
          <a:xfrm rot="5400000">
            <a:off x="9249659" y="3970298"/>
            <a:ext cx="587100" cy="304800"/>
          </a:xfrm>
          <a:prstGeom prst="rightArrow">
            <a:avLst>
              <a:gd fmla="val 50001" name="adj1"/>
              <a:gd fmla="val 52453" name="adj2"/>
            </a:avLst>
          </a:prstGeom>
          <a:solidFill>
            <a:srgbClr val="800000"/>
          </a:solidFill>
          <a:ln cap="flat" cmpd="sng" w="9525">
            <a:solidFill>
              <a:srgbClr val="8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8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36" name="Google Shape;136;p20"/>
          <p:cNvSpPr/>
          <p:nvPr/>
        </p:nvSpPr>
        <p:spPr>
          <a:xfrm rot="5400000">
            <a:off x="9325559" y="2535601"/>
            <a:ext cx="435300" cy="287700"/>
          </a:xfrm>
          <a:prstGeom prst="rightArrow">
            <a:avLst>
              <a:gd fmla="val 50000" name="adj1"/>
              <a:gd fmla="val 52453" name="adj2"/>
            </a:avLst>
          </a:prstGeom>
          <a:solidFill>
            <a:srgbClr val="800000"/>
          </a:solidFill>
          <a:ln cap="flat" cmpd="sng" w="9525">
            <a:solidFill>
              <a:srgbClr val="8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8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KE"/>
              <a:t>Activity 1 Module: Sound Letters and Words</a:t>
            </a:r>
            <a:endParaRPr/>
          </a:p>
        </p:txBody>
      </p:sp>
      <p:pic>
        <p:nvPicPr>
          <p:cNvPr id="142" name="Google Shape;142;p2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12633"/>
          <a:stretch/>
        </p:blipFill>
        <p:spPr>
          <a:xfrm>
            <a:off x="838200" y="1690688"/>
            <a:ext cx="10216055" cy="5167312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1"/>
          <p:cNvSpPr/>
          <p:nvPr/>
        </p:nvSpPr>
        <p:spPr>
          <a:xfrm rot="5400000">
            <a:off x="4468642" y="2211886"/>
            <a:ext cx="627127" cy="428515"/>
          </a:xfrm>
          <a:prstGeom prst="rightArrow">
            <a:avLst>
              <a:gd fmla="val 50000" name="adj1"/>
              <a:gd fmla="val 52453" name="adj2"/>
            </a:avLst>
          </a:prstGeom>
          <a:solidFill>
            <a:srgbClr val="800000"/>
          </a:solidFill>
          <a:ln cap="flat" cmpd="sng" w="9525">
            <a:solidFill>
              <a:srgbClr val="8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8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